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9" r:id="rId2"/>
    <p:sldId id="260" r:id="rId3"/>
    <p:sldId id="261" r:id="rId4"/>
    <p:sldId id="262" r:id="rId5"/>
    <p:sldId id="277" r:id="rId6"/>
    <p:sldId id="280" r:id="rId7"/>
    <p:sldId id="281" r:id="rId8"/>
    <p:sldId id="264" r:id="rId9"/>
    <p:sldId id="265" r:id="rId10"/>
    <p:sldId id="266" r:id="rId11"/>
    <p:sldId id="267" r:id="rId12"/>
    <p:sldId id="276" r:id="rId13"/>
    <p:sldId id="286" r:id="rId14"/>
    <p:sldId id="274" r:id="rId15"/>
    <p:sldId id="279" r:id="rId16"/>
    <p:sldId id="270" r:id="rId17"/>
    <p:sldId id="287" r:id="rId18"/>
    <p:sldId id="288" r:id="rId19"/>
    <p:sldId id="290" r:id="rId20"/>
    <p:sldId id="289" r:id="rId21"/>
    <p:sldId id="271" r:id="rId22"/>
    <p:sldId id="272" r:id="rId23"/>
    <p:sldId id="273" r:id="rId24"/>
    <p:sldId id="275" r:id="rId25"/>
    <p:sldId id="269" r:id="rId26"/>
    <p:sldId id="283" r:id="rId27"/>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3D1A"/>
    <a:srgbClr val="1D77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67089" autoAdjust="0"/>
  </p:normalViewPr>
  <p:slideViewPr>
    <p:cSldViewPr>
      <p:cViewPr varScale="1">
        <p:scale>
          <a:sx n="77" d="100"/>
          <a:sy n="77" d="100"/>
        </p:scale>
        <p:origin x="2604" y="78"/>
      </p:cViewPr>
      <p:guideLst>
        <p:guide orient="horz" pos="2160"/>
        <p:guide pos="2880"/>
      </p:guideLst>
    </p:cSldViewPr>
  </p:slideViewPr>
  <p:outlineViewPr>
    <p:cViewPr>
      <p:scale>
        <a:sx n="33" d="100"/>
        <a:sy n="33" d="100"/>
      </p:scale>
      <p:origin x="30" y="0"/>
    </p:cViewPr>
  </p:outlineViewPr>
  <p:notesTextViewPr>
    <p:cViewPr>
      <p:scale>
        <a:sx n="100" d="100"/>
        <a:sy n="100" d="100"/>
      </p:scale>
      <p:origin x="0" y="0"/>
    </p:cViewPr>
  </p:notesTextViewPr>
  <p:sorterViewPr>
    <p:cViewPr>
      <p:scale>
        <a:sx n="100" d="100"/>
        <a:sy n="100" d="100"/>
      </p:scale>
      <p:origin x="0" y="212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643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6434"/>
          </a:xfrm>
          <a:prstGeom prst="rect">
            <a:avLst/>
          </a:prstGeom>
        </p:spPr>
        <p:txBody>
          <a:bodyPr vert="horz" lIns="91440" tIns="45720" rIns="91440" bIns="45720" rtlCol="0"/>
          <a:lstStyle>
            <a:lvl1pPr algn="r">
              <a:defRPr sz="1200"/>
            </a:lvl1pPr>
          </a:lstStyle>
          <a:p>
            <a:fld id="{9D901C01-F6A5-4F73-9E30-90BC3D3B3D6B}" type="datetimeFigureOut">
              <a:rPr lang="en-US" smtClean="0"/>
              <a:t>4/10/2018</a:t>
            </a:fld>
            <a:endParaRPr lang="en-US"/>
          </a:p>
        </p:txBody>
      </p:sp>
      <p:sp>
        <p:nvSpPr>
          <p:cNvPr id="4" name="Slide Image Placeholder 3"/>
          <p:cNvSpPr>
            <a:spLocks noGrp="1" noRot="1" noChangeAspect="1"/>
          </p:cNvSpPr>
          <p:nvPr>
            <p:ph type="sldImg" idx="2"/>
          </p:nvPr>
        </p:nvSpPr>
        <p:spPr>
          <a:xfrm>
            <a:off x="1338263" y="1162050"/>
            <a:ext cx="4181475"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73892"/>
            <a:ext cx="5486400" cy="366045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2971800" cy="46643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6433"/>
          </a:xfrm>
          <a:prstGeom prst="rect">
            <a:avLst/>
          </a:prstGeom>
        </p:spPr>
        <p:txBody>
          <a:bodyPr vert="horz" lIns="91440" tIns="45720" rIns="91440" bIns="45720" rtlCol="0" anchor="b"/>
          <a:lstStyle>
            <a:lvl1pPr algn="r">
              <a:defRPr sz="1200"/>
            </a:lvl1pPr>
          </a:lstStyle>
          <a:p>
            <a:fld id="{968971C3-068E-4FC1-A707-025C37D96D23}" type="slidenum">
              <a:rPr lang="en-US" smtClean="0"/>
              <a:t>‹#›</a:t>
            </a:fld>
            <a:endParaRPr lang="en-US"/>
          </a:p>
        </p:txBody>
      </p:sp>
    </p:spTree>
    <p:extLst>
      <p:ext uri="{BB962C8B-B14F-4D97-AF65-F5344CB8AC3E}">
        <p14:creationId xmlns:p14="http://schemas.microsoft.com/office/powerpoint/2010/main" val="3844149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Courts are not in the business of manufacturing or providing consumer services.  We don’t make widgets.  </a:t>
            </a:r>
          </a:p>
          <a:p>
            <a:endParaRPr lang="en-US" dirty="0"/>
          </a:p>
          <a:p>
            <a:r>
              <a:rPr lang="en-US" dirty="0"/>
              <a:t>Justice</a:t>
            </a:r>
            <a:r>
              <a:rPr lang="en-US" baseline="0" dirty="0"/>
              <a:t> Delayed is Justice Denied.  What do you think William Gladstone meant by that?  (if it is not in a timely manner it is the same as not being provided justice)</a:t>
            </a:r>
          </a:p>
          <a:p>
            <a:endParaRPr lang="en-US" baseline="0" dirty="0"/>
          </a:p>
          <a:p>
            <a:r>
              <a:rPr lang="en-US" baseline="0" dirty="0"/>
              <a:t>The courts are in the business of handling disputes and processing those cases in a fair and timely manner.  Through effective </a:t>
            </a:r>
            <a:r>
              <a:rPr lang="en-US" baseline="0" dirty="0" err="1"/>
              <a:t>caseflow</a:t>
            </a:r>
            <a:r>
              <a:rPr lang="en-US" baseline="0" dirty="0"/>
              <a:t> management this can be accomplished and what this class will be about. </a:t>
            </a:r>
          </a:p>
          <a:p>
            <a:endParaRPr lang="en-US" baseline="0" dirty="0"/>
          </a:p>
          <a:p>
            <a:r>
              <a:rPr lang="en-US" baseline="0" dirty="0"/>
              <a:t>The Courts have many functions, one of those functions of the court is to provide justice for all without unnecessary delays.  </a:t>
            </a:r>
          </a:p>
          <a:p>
            <a:endParaRPr lang="en-US" baseline="0" dirty="0"/>
          </a:p>
          <a:p>
            <a:r>
              <a:rPr lang="en-US" baseline="0" dirty="0"/>
              <a:t>There are also several purposes of the courts.  One purpose of the courts is to provide individual justice in individual cases but not only to provide it another purpose is the perception of justice in individual cases.  (example of a victim case)</a:t>
            </a:r>
          </a:p>
          <a:p>
            <a:endParaRPr lang="en-US" baseline="0" dirty="0"/>
          </a:p>
          <a:p>
            <a:r>
              <a:rPr lang="en-US" baseline="0" dirty="0"/>
              <a:t>No other responsibility of court managers and staff is as closely related to the basic functions and purposes of the courts than the management of cases. </a:t>
            </a:r>
          </a:p>
        </p:txBody>
      </p:sp>
      <p:sp>
        <p:nvSpPr>
          <p:cNvPr id="4" name="Slide Number Placeholder 3"/>
          <p:cNvSpPr>
            <a:spLocks noGrp="1"/>
          </p:cNvSpPr>
          <p:nvPr>
            <p:ph type="sldNum" sz="quarter" idx="10"/>
          </p:nvPr>
        </p:nvSpPr>
        <p:spPr/>
        <p:txBody>
          <a:bodyPr/>
          <a:lstStyle/>
          <a:p>
            <a:fld id="{968971C3-068E-4FC1-A707-025C37D96D23}" type="slidenum">
              <a:rPr lang="en-US" smtClean="0"/>
              <a:t>1</a:t>
            </a:fld>
            <a:endParaRPr lang="en-US"/>
          </a:p>
        </p:txBody>
      </p:sp>
    </p:spTree>
    <p:extLst>
      <p:ext uri="{BB962C8B-B14F-4D97-AF65-F5344CB8AC3E}">
        <p14:creationId xmlns:p14="http://schemas.microsoft.com/office/powerpoint/2010/main" val="1517837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8971C3-068E-4FC1-A707-025C37D96D23}" type="slidenum">
              <a:rPr lang="en-US" smtClean="0"/>
              <a:t>10</a:t>
            </a:fld>
            <a:endParaRPr lang="en-US"/>
          </a:p>
        </p:txBody>
      </p:sp>
    </p:spTree>
    <p:extLst>
      <p:ext uri="{BB962C8B-B14F-4D97-AF65-F5344CB8AC3E}">
        <p14:creationId xmlns:p14="http://schemas.microsoft.com/office/powerpoint/2010/main" val="3510806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8971C3-068E-4FC1-A707-025C37D96D23}" type="slidenum">
              <a:rPr lang="en-US" smtClean="0"/>
              <a:t>11</a:t>
            </a:fld>
            <a:endParaRPr lang="en-US"/>
          </a:p>
        </p:txBody>
      </p:sp>
    </p:spTree>
    <p:extLst>
      <p:ext uri="{BB962C8B-B14F-4D97-AF65-F5344CB8AC3E}">
        <p14:creationId xmlns:p14="http://schemas.microsoft.com/office/powerpoint/2010/main" val="5689092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wanted to show you a little chart on how to expand your trial calendar.  One becomes two,</a:t>
            </a:r>
            <a:r>
              <a:rPr lang="en-US" baseline="0" dirty="0"/>
              <a:t> then 3 becomes 4.  Continuances affect not only the judge but also staff, attorneys, jail population,  prisoner transport, files, forms, scheduling.  </a:t>
            </a:r>
            <a:endParaRPr lang="en-US" dirty="0"/>
          </a:p>
        </p:txBody>
      </p:sp>
      <p:sp>
        <p:nvSpPr>
          <p:cNvPr id="4" name="Slide Number Placeholder 3"/>
          <p:cNvSpPr>
            <a:spLocks noGrp="1"/>
          </p:cNvSpPr>
          <p:nvPr>
            <p:ph type="sldNum" sz="quarter" idx="10"/>
          </p:nvPr>
        </p:nvSpPr>
        <p:spPr/>
        <p:txBody>
          <a:bodyPr/>
          <a:lstStyle/>
          <a:p>
            <a:fld id="{968971C3-068E-4FC1-A707-025C37D96D23}" type="slidenum">
              <a:rPr lang="en-US" smtClean="0"/>
              <a:t>12</a:t>
            </a:fld>
            <a:endParaRPr lang="en-US"/>
          </a:p>
        </p:txBody>
      </p:sp>
    </p:spTree>
    <p:extLst>
      <p:ext uri="{BB962C8B-B14F-4D97-AF65-F5344CB8AC3E}">
        <p14:creationId xmlns:p14="http://schemas.microsoft.com/office/powerpoint/2010/main" val="2333922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another example.  </a:t>
            </a:r>
          </a:p>
          <a:p>
            <a:endParaRPr lang="en-US" dirty="0"/>
          </a:p>
          <a:p>
            <a:r>
              <a:rPr lang="en-US" dirty="0"/>
              <a:t>So you can see how your workload multiplies.  This does not include all the new incoming cases on a daily</a:t>
            </a:r>
            <a:r>
              <a:rPr lang="en-US" baseline="0" dirty="0"/>
              <a:t> basis.  </a:t>
            </a:r>
          </a:p>
          <a:p>
            <a:endParaRPr lang="en-US" baseline="0" dirty="0"/>
          </a:p>
          <a:p>
            <a:r>
              <a:rPr lang="en-US" baseline="0" dirty="0"/>
              <a:t>The Court then has to set dates further and further out because there is no time earlier to set the case.  It becomes a revolving issue. </a:t>
            </a:r>
            <a:endParaRPr lang="en-US" dirty="0"/>
          </a:p>
        </p:txBody>
      </p:sp>
      <p:sp>
        <p:nvSpPr>
          <p:cNvPr id="4" name="Slide Number Placeholder 3"/>
          <p:cNvSpPr>
            <a:spLocks noGrp="1"/>
          </p:cNvSpPr>
          <p:nvPr>
            <p:ph type="sldNum" sz="quarter" idx="10"/>
          </p:nvPr>
        </p:nvSpPr>
        <p:spPr/>
        <p:txBody>
          <a:bodyPr/>
          <a:lstStyle/>
          <a:p>
            <a:fld id="{968971C3-068E-4FC1-A707-025C37D96D23}" type="slidenum">
              <a:rPr lang="en-US" smtClean="0"/>
              <a:t>13</a:t>
            </a:fld>
            <a:endParaRPr lang="en-US"/>
          </a:p>
        </p:txBody>
      </p:sp>
    </p:spTree>
    <p:extLst>
      <p:ext uri="{BB962C8B-B14F-4D97-AF65-F5344CB8AC3E}">
        <p14:creationId xmlns:p14="http://schemas.microsoft.com/office/powerpoint/2010/main" val="17550128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u="none" baseline="0" dirty="0"/>
              <a:t>A full list of the time standards is one of your handouts.  It also defines how calculation of time and excluded time </a:t>
            </a:r>
          </a:p>
          <a:p>
            <a:endParaRPr lang="en-US" b="0" u="none" baseline="0" dirty="0"/>
          </a:p>
          <a:p>
            <a:r>
              <a:rPr lang="en-US" b="0" u="none" baseline="0" dirty="0"/>
              <a:t>We know that there are cases that are more complex and also cases that are resolved very quickly however, these are not the norm,, majority of the cases should full within a bell curve. </a:t>
            </a:r>
          </a:p>
          <a:p>
            <a:endParaRPr lang="en-US" b="0" u="none" baseline="0" dirty="0"/>
          </a:p>
          <a:p>
            <a:r>
              <a:rPr lang="en-US" b="0" u="none" baseline="0" dirty="0"/>
              <a:t>Which should be within the time standards the normal distribution of cases.  A more complex case would be an outlier or a case resolved rather quickly. </a:t>
            </a:r>
          </a:p>
          <a:p>
            <a:endParaRPr lang="en-US" b="0" u="none" baseline="0" dirty="0"/>
          </a:p>
          <a:p>
            <a:r>
              <a:rPr lang="en-US" b="0" u="none" baseline="0" dirty="0"/>
              <a:t>There are other policies that directly relate to managing cases:</a:t>
            </a:r>
          </a:p>
          <a:p>
            <a:endParaRPr lang="en-US" b="0" u="none" baseline="0" dirty="0"/>
          </a:p>
          <a:p>
            <a:pPr marL="171450" indent="-171450">
              <a:buFontTx/>
              <a:buChar char="-"/>
            </a:pPr>
            <a:r>
              <a:rPr lang="en-US" b="0" u="none" baseline="0" dirty="0"/>
              <a:t>Rules of the Court</a:t>
            </a:r>
          </a:p>
          <a:p>
            <a:pPr marL="171450" indent="-171450">
              <a:buFontTx/>
              <a:buChar char="-"/>
            </a:pPr>
            <a:r>
              <a:rPr lang="en-US" b="0" u="none" baseline="0" dirty="0"/>
              <a:t>Code of Judicial Administration</a:t>
            </a:r>
          </a:p>
          <a:p>
            <a:pPr marL="171450" indent="-171450">
              <a:buFontTx/>
              <a:buChar char="-"/>
            </a:pPr>
            <a:r>
              <a:rPr lang="en-US" b="0" u="none" baseline="0" dirty="0"/>
              <a:t>Legislation</a:t>
            </a:r>
          </a:p>
          <a:p>
            <a:pPr marL="171450" indent="-171450">
              <a:buFontTx/>
              <a:buChar char="-"/>
            </a:pPr>
            <a:r>
              <a:rPr lang="en-US" b="0" u="none" baseline="0" dirty="0"/>
              <a:t>Process changes</a:t>
            </a:r>
          </a:p>
          <a:p>
            <a:pPr marL="171450" indent="-171450">
              <a:buFontTx/>
              <a:buChar char="-"/>
            </a:pPr>
            <a:endParaRPr lang="en-US" b="0"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u="none" dirty="0"/>
              <a:t>How</a:t>
            </a:r>
            <a:r>
              <a:rPr lang="en-US" b="0" u="none" baseline="0" dirty="0"/>
              <a:t> many of you know whether or not your court is meeting the time standards? How do you know this?</a:t>
            </a:r>
          </a:p>
          <a:p>
            <a:endParaRPr lang="en-US" b="1" u="sng" dirty="0"/>
          </a:p>
          <a:p>
            <a:endParaRPr lang="en-US" b="1" u="sng" dirty="0"/>
          </a:p>
          <a:p>
            <a:endParaRPr lang="en-US" b="1" u="sng" dirty="0"/>
          </a:p>
          <a:p>
            <a:endParaRPr lang="en-US" b="1" u="sng" dirty="0"/>
          </a:p>
          <a:p>
            <a:endParaRPr lang="en-US" dirty="0"/>
          </a:p>
        </p:txBody>
      </p:sp>
      <p:sp>
        <p:nvSpPr>
          <p:cNvPr id="4" name="Slide Number Placeholder 3"/>
          <p:cNvSpPr>
            <a:spLocks noGrp="1"/>
          </p:cNvSpPr>
          <p:nvPr>
            <p:ph type="sldNum" sz="quarter" idx="10"/>
          </p:nvPr>
        </p:nvSpPr>
        <p:spPr/>
        <p:txBody>
          <a:bodyPr/>
          <a:lstStyle/>
          <a:p>
            <a:fld id="{968971C3-068E-4FC1-A707-025C37D96D23}" type="slidenum">
              <a:rPr lang="en-US" smtClean="0"/>
              <a:t>14</a:t>
            </a:fld>
            <a:endParaRPr lang="en-US"/>
          </a:p>
        </p:txBody>
      </p:sp>
    </p:spTree>
    <p:extLst>
      <p:ext uri="{BB962C8B-B14F-4D97-AF65-F5344CB8AC3E}">
        <p14:creationId xmlns:p14="http://schemas.microsoft.com/office/powerpoint/2010/main" val="2134245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8971C3-068E-4FC1-A707-025C37D96D23}" type="slidenum">
              <a:rPr lang="en-US" smtClean="0"/>
              <a:t>15</a:t>
            </a:fld>
            <a:endParaRPr lang="en-US"/>
          </a:p>
        </p:txBody>
      </p:sp>
    </p:spTree>
    <p:extLst>
      <p:ext uri="{BB962C8B-B14F-4D97-AF65-F5344CB8AC3E}">
        <p14:creationId xmlns:p14="http://schemas.microsoft.com/office/powerpoint/2010/main" val="15162884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Tx/>
              <a:buNone/>
            </a:pPr>
            <a:r>
              <a:rPr lang="en-US" dirty="0"/>
              <a:t>Overview </a:t>
            </a:r>
            <a:r>
              <a:rPr lang="en-US" dirty="0" err="1"/>
              <a:t>CourTools</a:t>
            </a:r>
            <a:r>
              <a:rPr lang="en-US" baseline="0" dirty="0"/>
              <a:t> relative to Case Management. </a:t>
            </a:r>
          </a:p>
          <a:p>
            <a:pPr>
              <a:buFontTx/>
              <a:buNone/>
            </a:pPr>
            <a:endParaRPr lang="en-US" baseline="0" dirty="0"/>
          </a:p>
          <a:p>
            <a:pPr>
              <a:buFontTx/>
              <a:buNone/>
            </a:pPr>
            <a:r>
              <a:rPr lang="en-US" baseline="0" dirty="0"/>
              <a:t>Covering 4 of the 10 </a:t>
            </a:r>
            <a:r>
              <a:rPr lang="en-US" baseline="0" dirty="0" err="1"/>
              <a:t>CourTools</a:t>
            </a:r>
            <a:r>
              <a:rPr lang="en-US" baseline="0" dirty="0"/>
              <a:t> that are related to case management.  Refer to the handout of all 10 </a:t>
            </a:r>
            <a:r>
              <a:rPr lang="en-US" baseline="0" dirty="0" err="1"/>
              <a:t>CourTools</a:t>
            </a:r>
            <a:r>
              <a:rPr lang="en-US" baseline="0" dirty="0"/>
              <a:t>. </a:t>
            </a:r>
          </a:p>
          <a:p>
            <a:pPr>
              <a:buFontTx/>
              <a:buNone/>
            </a:pPr>
            <a:endParaRPr lang="en-US" baseline="0" dirty="0"/>
          </a:p>
          <a:p>
            <a:pPr>
              <a:buFontTx/>
              <a:buNone/>
            </a:pPr>
            <a:endParaRPr lang="en-US" baseline="0" dirty="0"/>
          </a:p>
          <a:p>
            <a:pPr>
              <a:buFontTx/>
              <a:buNone/>
            </a:pPr>
            <a:endParaRPr lang="en-US" baseline="0" dirty="0"/>
          </a:p>
          <a:p>
            <a:pPr>
              <a:buFontTx/>
              <a:buNone/>
            </a:pPr>
            <a:r>
              <a:rPr lang="en-US" baseline="0" dirty="0"/>
              <a:t>Provide an example of use of </a:t>
            </a:r>
            <a:r>
              <a:rPr lang="en-US" baseline="0" dirty="0" err="1"/>
              <a:t>CourTools</a:t>
            </a:r>
            <a:r>
              <a:rPr lang="en-US" baseline="0" dirty="0"/>
              <a:t> for determining whether a problem exists.</a:t>
            </a:r>
          </a:p>
          <a:p>
            <a:endParaRPr lang="en-US" dirty="0"/>
          </a:p>
        </p:txBody>
      </p:sp>
      <p:sp>
        <p:nvSpPr>
          <p:cNvPr id="4" name="Slide Number Placeholder 3"/>
          <p:cNvSpPr>
            <a:spLocks noGrp="1"/>
          </p:cNvSpPr>
          <p:nvPr>
            <p:ph type="sldNum" sz="quarter" idx="10"/>
          </p:nvPr>
        </p:nvSpPr>
        <p:spPr/>
        <p:txBody>
          <a:bodyPr/>
          <a:lstStyle/>
          <a:p>
            <a:fld id="{968971C3-068E-4FC1-A707-025C37D96D23}" type="slidenum">
              <a:rPr lang="en-US" smtClean="0"/>
              <a:t>16</a:t>
            </a:fld>
            <a:endParaRPr lang="en-US"/>
          </a:p>
        </p:txBody>
      </p:sp>
    </p:spTree>
    <p:extLst>
      <p:ext uri="{BB962C8B-B14F-4D97-AF65-F5344CB8AC3E}">
        <p14:creationId xmlns:p14="http://schemas.microsoft.com/office/powerpoint/2010/main" val="34654318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8971C3-068E-4FC1-A707-025C37D96D23}" type="slidenum">
              <a:rPr lang="en-US" smtClean="0"/>
              <a:t>17</a:t>
            </a:fld>
            <a:endParaRPr lang="en-US"/>
          </a:p>
        </p:txBody>
      </p:sp>
    </p:spTree>
    <p:extLst>
      <p:ext uri="{BB962C8B-B14F-4D97-AF65-F5344CB8AC3E}">
        <p14:creationId xmlns:p14="http://schemas.microsoft.com/office/powerpoint/2010/main" val="25599238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8971C3-068E-4FC1-A707-025C37D96D23}" type="slidenum">
              <a:rPr lang="en-US" smtClean="0"/>
              <a:t>18</a:t>
            </a:fld>
            <a:endParaRPr lang="en-US"/>
          </a:p>
        </p:txBody>
      </p:sp>
    </p:spTree>
    <p:extLst>
      <p:ext uri="{BB962C8B-B14F-4D97-AF65-F5344CB8AC3E}">
        <p14:creationId xmlns:p14="http://schemas.microsoft.com/office/powerpoint/2010/main" val="26980086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8971C3-068E-4FC1-A707-025C37D96D23}" type="slidenum">
              <a:rPr lang="en-US" smtClean="0"/>
              <a:t>19</a:t>
            </a:fld>
            <a:endParaRPr lang="en-US"/>
          </a:p>
        </p:txBody>
      </p:sp>
    </p:spTree>
    <p:extLst>
      <p:ext uri="{BB962C8B-B14F-4D97-AF65-F5344CB8AC3E}">
        <p14:creationId xmlns:p14="http://schemas.microsoft.com/office/powerpoint/2010/main" val="1966269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8971C3-068E-4FC1-A707-025C37D96D23}" type="slidenum">
              <a:rPr lang="en-US" smtClean="0"/>
              <a:t>2</a:t>
            </a:fld>
            <a:endParaRPr lang="en-US"/>
          </a:p>
        </p:txBody>
      </p:sp>
    </p:spTree>
    <p:extLst>
      <p:ext uri="{BB962C8B-B14F-4D97-AF65-F5344CB8AC3E}">
        <p14:creationId xmlns:p14="http://schemas.microsoft.com/office/powerpoint/2010/main" val="34213580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8971C3-068E-4FC1-A707-025C37D96D23}" type="slidenum">
              <a:rPr lang="en-US" smtClean="0"/>
              <a:t>20</a:t>
            </a:fld>
            <a:endParaRPr lang="en-US"/>
          </a:p>
        </p:txBody>
      </p:sp>
    </p:spTree>
    <p:extLst>
      <p:ext uri="{BB962C8B-B14F-4D97-AF65-F5344CB8AC3E}">
        <p14:creationId xmlns:p14="http://schemas.microsoft.com/office/powerpoint/2010/main" val="25269731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1" u="sng" dirty="0"/>
              <a:t>PROVIDE EXAMPLES </a:t>
            </a:r>
            <a:r>
              <a:rPr lang="en-US" sz="1100" dirty="0"/>
              <a:t>of common tools and resources </a:t>
            </a:r>
            <a:endParaRPr lang="en-US" sz="1100" b="1" dirty="0"/>
          </a:p>
          <a:p>
            <a:r>
              <a:rPr lang="en-US" sz="1100" dirty="0"/>
              <a:t>Pamphlets, Personnel and Technology</a:t>
            </a:r>
          </a:p>
          <a:p>
            <a:pPr>
              <a:buFontTx/>
              <a:buNone/>
            </a:pPr>
            <a:endParaRPr lang="en-US" sz="1100" dirty="0"/>
          </a:p>
          <a:p>
            <a:pPr>
              <a:buFontTx/>
              <a:buNone/>
            </a:pPr>
            <a:r>
              <a:rPr lang="en-US" sz="1100" b="1" u="sng" dirty="0"/>
              <a:t>ASK:</a:t>
            </a:r>
          </a:p>
          <a:p>
            <a:pPr marL="237127" indent="-237127">
              <a:buFont typeface="Arial" pitchFamily="34" charset="0"/>
              <a:buChar char="•"/>
            </a:pPr>
            <a:r>
              <a:rPr lang="en-US" sz="1100" dirty="0"/>
              <a:t>What brochures or pamphlets do your courts have?</a:t>
            </a:r>
          </a:p>
          <a:p>
            <a:pPr marL="237127" indent="-237127">
              <a:buFont typeface="Arial" pitchFamily="34" charset="0"/>
              <a:buChar char="•"/>
            </a:pPr>
            <a:r>
              <a:rPr lang="en-US" sz="1100" dirty="0"/>
              <a:t>What other types of tools/resources might assist us with case management?</a:t>
            </a:r>
          </a:p>
          <a:p>
            <a:pPr marL="237127" indent="-237127">
              <a:buFont typeface="Arial" pitchFamily="34" charset="0"/>
              <a:buChar char="•"/>
            </a:pPr>
            <a:r>
              <a:rPr lang="en-US" sz="1100" dirty="0"/>
              <a:t>Who can give me an example of a case </a:t>
            </a:r>
            <a:r>
              <a:rPr lang="en-US" sz="1100" dirty="0" err="1"/>
              <a:t>mgmt</a:t>
            </a:r>
            <a:r>
              <a:rPr lang="en-US" sz="1100" dirty="0"/>
              <a:t> problem and a tool they used to fix the problem?</a:t>
            </a:r>
          </a:p>
          <a:p>
            <a:pPr marL="711380" lvl="1" indent="-237127">
              <a:buFont typeface="Arial" pitchFamily="34" charset="0"/>
              <a:buChar char="•"/>
            </a:pPr>
            <a:r>
              <a:rPr lang="en-US" sz="1100" i="1" dirty="0"/>
              <a:t>EXAMPLES</a:t>
            </a:r>
          </a:p>
          <a:p>
            <a:pPr marL="1185634" lvl="2" indent="-237127">
              <a:buFont typeface="Arial" pitchFamily="34" charset="0"/>
              <a:buChar char="•"/>
            </a:pPr>
            <a:r>
              <a:rPr lang="en-US" sz="1100" i="1" dirty="0"/>
              <a:t>Learned to go to the DPS history to determine the order that things happened in a case</a:t>
            </a:r>
          </a:p>
          <a:p>
            <a:pPr marL="1185634" lvl="2" indent="-237127">
              <a:buFont typeface="Arial" pitchFamily="34" charset="0"/>
              <a:buChar char="•"/>
            </a:pPr>
            <a:endParaRPr lang="en-US" sz="1100" i="1" dirty="0"/>
          </a:p>
          <a:p>
            <a:pPr marL="237127" indent="-237127">
              <a:buFont typeface="Arial" pitchFamily="34" charset="0"/>
              <a:buChar char="•"/>
            </a:pPr>
            <a:r>
              <a:rPr lang="en-US" sz="1100" dirty="0"/>
              <a:t>What are other things that impact your case management?</a:t>
            </a:r>
          </a:p>
          <a:p>
            <a:pPr marL="711380" lvl="1" indent="-237127">
              <a:buFont typeface="Arial" pitchFamily="34" charset="0"/>
              <a:buChar char="•"/>
            </a:pPr>
            <a:r>
              <a:rPr lang="en-US" sz="1100" i="1" dirty="0"/>
              <a:t>Statute changes</a:t>
            </a:r>
          </a:p>
          <a:p>
            <a:pPr marL="711380" lvl="1" indent="-237127">
              <a:buFont typeface="Arial" pitchFamily="34" charset="0"/>
              <a:buChar char="•"/>
            </a:pPr>
            <a:r>
              <a:rPr lang="en-US" sz="1100" i="1" dirty="0"/>
              <a:t>Changes to your calendar</a:t>
            </a:r>
          </a:p>
          <a:p>
            <a:pPr marL="711380" lvl="1" indent="-237127">
              <a:buFont typeface="Arial" pitchFamily="34" charset="0"/>
              <a:buChar char="•"/>
            </a:pPr>
            <a:r>
              <a:rPr lang="en-US" sz="1100" i="1" dirty="0"/>
              <a:t>Photo enforcement</a:t>
            </a:r>
          </a:p>
          <a:p>
            <a:pPr marL="711380" lvl="1" indent="-237127">
              <a:buFont typeface="Arial" pitchFamily="34" charset="0"/>
              <a:buChar char="•"/>
            </a:pPr>
            <a:r>
              <a:rPr lang="en-US" sz="1100" i="1" dirty="0"/>
              <a:t>Changes in leadership</a:t>
            </a:r>
          </a:p>
          <a:p>
            <a:pPr marL="17053" lvl="0" indent="0" algn="l">
              <a:buFont typeface="Arial" pitchFamily="34" charset="0"/>
              <a:buNone/>
            </a:pPr>
            <a:endParaRPr lang="en-US" sz="1100" i="1" dirty="0"/>
          </a:p>
          <a:p>
            <a:pPr marL="17053" lvl="0" indent="0" algn="l">
              <a:buFont typeface="Arial" pitchFamily="34" charset="0"/>
              <a:buNone/>
            </a:pPr>
            <a:r>
              <a:rPr lang="en-US" sz="1100" i="1" dirty="0"/>
              <a:t>Networking</a:t>
            </a:r>
            <a:r>
              <a:rPr lang="en-US" sz="1100" i="1" baseline="0" dirty="0"/>
              <a:t> is a great tool and resource to use.  See what other Courts are doing. </a:t>
            </a:r>
            <a:endParaRPr lang="en-US" sz="1100" i="1" dirty="0"/>
          </a:p>
          <a:p>
            <a:endParaRPr lang="en-US" dirty="0"/>
          </a:p>
        </p:txBody>
      </p:sp>
      <p:sp>
        <p:nvSpPr>
          <p:cNvPr id="4" name="Slide Number Placeholder 3"/>
          <p:cNvSpPr>
            <a:spLocks noGrp="1"/>
          </p:cNvSpPr>
          <p:nvPr>
            <p:ph type="sldNum" sz="quarter" idx="10"/>
          </p:nvPr>
        </p:nvSpPr>
        <p:spPr/>
        <p:txBody>
          <a:bodyPr/>
          <a:lstStyle/>
          <a:p>
            <a:fld id="{968971C3-068E-4FC1-A707-025C37D96D23}" type="slidenum">
              <a:rPr lang="en-US" smtClean="0"/>
              <a:t>21</a:t>
            </a:fld>
            <a:endParaRPr lang="en-US"/>
          </a:p>
        </p:txBody>
      </p:sp>
    </p:spTree>
    <p:extLst>
      <p:ext uri="{BB962C8B-B14F-4D97-AF65-F5344CB8AC3E}">
        <p14:creationId xmlns:p14="http://schemas.microsoft.com/office/powerpoint/2010/main" val="38319371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Use the </a:t>
            </a:r>
            <a:r>
              <a:rPr lang="en-US" sz="1200" kern="1200" dirty="0" err="1">
                <a:solidFill>
                  <a:schemeClr val="tx1"/>
                </a:solidFill>
                <a:effectLst/>
                <a:latin typeface="+mn-lt"/>
                <a:ea typeface="+mn-ea"/>
                <a:cs typeface="+mn-cs"/>
              </a:rPr>
              <a:t>CourTools</a:t>
            </a:r>
            <a:r>
              <a:rPr lang="en-US" sz="1200" kern="1200" dirty="0">
                <a:solidFill>
                  <a:schemeClr val="tx1"/>
                </a:solidFill>
                <a:effectLst/>
                <a:latin typeface="+mn-lt"/>
                <a:ea typeface="+mn-ea"/>
                <a:cs typeface="+mn-cs"/>
              </a:rPr>
              <a:t> to help monitor the movement of cases- The age of active pending is a great tool.  Pull those files and see if next court date has been scheduled.  Ask what can/needs to be doing with the Case?</a:t>
            </a:r>
          </a:p>
          <a:p>
            <a:endParaRPr lang="en-US" sz="1200" kern="1200" dirty="0">
              <a:solidFill>
                <a:schemeClr val="tx1"/>
              </a:solidFill>
              <a:effectLst/>
              <a:latin typeface="+mn-lt"/>
              <a:ea typeface="+mn-ea"/>
              <a:cs typeface="+mn-cs"/>
            </a:endParaRPr>
          </a:p>
          <a:p>
            <a:r>
              <a:rPr lang="en-US" sz="1200" kern="1200" dirty="0" err="1">
                <a:solidFill>
                  <a:schemeClr val="tx1"/>
                </a:solidFill>
                <a:effectLst/>
                <a:latin typeface="+mn-lt"/>
                <a:ea typeface="+mn-ea"/>
                <a:cs typeface="+mn-cs"/>
              </a:rPr>
              <a:t>Caseflow</a:t>
            </a:r>
            <a:r>
              <a:rPr lang="en-US" sz="1200" kern="1200" dirty="0">
                <a:solidFill>
                  <a:schemeClr val="tx1"/>
                </a:solidFill>
                <a:effectLst/>
                <a:latin typeface="+mn-lt"/>
                <a:ea typeface="+mn-ea"/>
                <a:cs typeface="+mn-cs"/>
              </a:rPr>
              <a:t> management is not just the court;</a:t>
            </a:r>
            <a:r>
              <a:rPr lang="en-US" sz="1200" kern="1200" baseline="0" dirty="0">
                <a:solidFill>
                  <a:schemeClr val="tx1"/>
                </a:solidFill>
                <a:effectLst/>
                <a:latin typeface="+mn-lt"/>
                <a:ea typeface="+mn-ea"/>
                <a:cs typeface="+mn-cs"/>
              </a:rPr>
              <a:t> it’s the whole system.  Collaborate with CJ partners.  No single person can make the system work but one person can cause the system to fail.  </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Teamwork- everyone has to work together</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Need to develop a plan (set goals, how you are going to get there, involve your stakeholders, and hold people accountably and measure for success).</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Set performance measures.  Time standards as targets going back to the misdemeanor DUIS may want to make small targets otherwise it may seem like a huge undertaking</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Change is always hard so start small begin with pilot and show success.  Have a cheerleader to help.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68971C3-068E-4FC1-A707-025C37D96D23}" type="slidenum">
              <a:rPr lang="en-US" smtClean="0"/>
              <a:t>22</a:t>
            </a:fld>
            <a:endParaRPr lang="en-US"/>
          </a:p>
        </p:txBody>
      </p:sp>
    </p:spTree>
    <p:extLst>
      <p:ext uri="{BB962C8B-B14F-4D97-AF65-F5344CB8AC3E}">
        <p14:creationId xmlns:p14="http://schemas.microsoft.com/office/powerpoint/2010/main" val="18235792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Need</a:t>
            </a:r>
            <a:r>
              <a:rPr lang="en-US" baseline="0" dirty="0"/>
              <a:t> to set meaningful events and deadlines and hold people accountable</a:t>
            </a:r>
          </a:p>
          <a:p>
            <a:endParaRPr lang="en-US" baseline="0" dirty="0"/>
          </a:p>
          <a:p>
            <a:r>
              <a:rPr lang="en-US" baseline="0" dirty="0"/>
              <a:t>Trial date certainty.  We discussed the importance of this and how culture plays a part. </a:t>
            </a:r>
          </a:p>
          <a:p>
            <a:endParaRPr lang="en-US" baseline="0" dirty="0"/>
          </a:p>
          <a:p>
            <a:r>
              <a:rPr lang="en-US" baseline="0" dirty="0"/>
              <a:t>DCM- Not all cases are the same.  Some cases may be slower while others are more quickly.  Set up a differentiated case management of cases.</a:t>
            </a:r>
          </a:p>
          <a:p>
            <a:endParaRPr lang="en-US" baseline="0" dirty="0"/>
          </a:p>
          <a:p>
            <a:r>
              <a:rPr lang="en-US" baseline="0" dirty="0"/>
              <a:t>Again going back to meaning full events.  This includes pretrial, status conferences </a:t>
            </a:r>
            <a:r>
              <a:rPr lang="en-US" baseline="0" dirty="0" err="1"/>
              <a:t>etc</a:t>
            </a:r>
            <a:r>
              <a:rPr lang="en-US" baseline="0" dirty="0"/>
              <a:t>…</a:t>
            </a:r>
          </a:p>
          <a:p>
            <a:endParaRPr lang="en-US" baseline="0" dirty="0"/>
          </a:p>
          <a:p>
            <a:r>
              <a:rPr lang="en-US" baseline="0" dirty="0"/>
              <a:t>Limit continuances.  You saw how 2 continuances can affect the caseload of the court and on staff and others.</a:t>
            </a:r>
          </a:p>
          <a:p>
            <a:endParaRPr lang="en-US" baseline="0" dirty="0"/>
          </a:p>
          <a:p>
            <a:endParaRPr lang="en-US" dirty="0"/>
          </a:p>
          <a:p>
            <a:r>
              <a:rPr lang="en-US" dirty="0"/>
              <a:t>With efficient</a:t>
            </a:r>
            <a:r>
              <a:rPr lang="en-US" baseline="0" dirty="0"/>
              <a:t> case management it improves not only the timeliness of disposition of cases but also the quality of justice and the use of public resources.  It has creates trust between the public and the Courts. </a:t>
            </a:r>
            <a:endParaRPr lang="en-US" dirty="0"/>
          </a:p>
        </p:txBody>
      </p:sp>
      <p:sp>
        <p:nvSpPr>
          <p:cNvPr id="4" name="Slide Number Placeholder 3"/>
          <p:cNvSpPr>
            <a:spLocks noGrp="1"/>
          </p:cNvSpPr>
          <p:nvPr>
            <p:ph type="sldNum" sz="quarter" idx="10"/>
          </p:nvPr>
        </p:nvSpPr>
        <p:spPr/>
        <p:txBody>
          <a:bodyPr/>
          <a:lstStyle/>
          <a:p>
            <a:fld id="{968971C3-068E-4FC1-A707-025C37D96D23}" type="slidenum">
              <a:rPr lang="en-US" smtClean="0"/>
              <a:t>23</a:t>
            </a:fld>
            <a:endParaRPr lang="en-US"/>
          </a:p>
        </p:txBody>
      </p:sp>
    </p:spTree>
    <p:extLst>
      <p:ext uri="{BB962C8B-B14F-4D97-AF65-F5344CB8AC3E}">
        <p14:creationId xmlns:p14="http://schemas.microsoft.com/office/powerpoint/2010/main" val="8806468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buFont typeface="Arial" pitchFamily="34" charset="0"/>
              <a:buNone/>
            </a:pPr>
            <a:endParaRPr lang="en-US" dirty="0"/>
          </a:p>
          <a:p>
            <a:endParaRPr lang="en-US" dirty="0"/>
          </a:p>
        </p:txBody>
      </p:sp>
      <p:sp>
        <p:nvSpPr>
          <p:cNvPr id="4" name="Slide Number Placeholder 3"/>
          <p:cNvSpPr>
            <a:spLocks noGrp="1"/>
          </p:cNvSpPr>
          <p:nvPr>
            <p:ph type="sldNum" sz="quarter" idx="10"/>
          </p:nvPr>
        </p:nvSpPr>
        <p:spPr/>
        <p:txBody>
          <a:bodyPr/>
          <a:lstStyle/>
          <a:p>
            <a:fld id="{968971C3-068E-4FC1-A707-025C37D96D23}" type="slidenum">
              <a:rPr lang="en-US" smtClean="0"/>
              <a:t>24</a:t>
            </a:fld>
            <a:endParaRPr lang="en-US"/>
          </a:p>
        </p:txBody>
      </p:sp>
    </p:spTree>
    <p:extLst>
      <p:ext uri="{BB962C8B-B14F-4D97-AF65-F5344CB8AC3E}">
        <p14:creationId xmlns:p14="http://schemas.microsoft.com/office/powerpoint/2010/main" val="4230102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do we care about </a:t>
            </a:r>
            <a:r>
              <a:rPr lang="en-US" dirty="0" err="1"/>
              <a:t>caseflow</a:t>
            </a:r>
            <a:r>
              <a:rPr lang="en-US" dirty="0"/>
              <a:t> management?  Remember the speech</a:t>
            </a:r>
            <a:r>
              <a:rPr lang="en-US" baseline="0" dirty="0"/>
              <a:t> I read from Roscoe Pound?  Not only do we not want to be one of these courts in the newspaper but remember Roscoe Pounds speech, we want to administer justice and instill trust with the public.  Also think about the example I used with the victim.  We want to not only do justice but have the perception of Justice.  </a:t>
            </a:r>
            <a:endParaRPr lang="en-US" dirty="0"/>
          </a:p>
        </p:txBody>
      </p:sp>
      <p:sp>
        <p:nvSpPr>
          <p:cNvPr id="4" name="Slide Number Placeholder 3"/>
          <p:cNvSpPr>
            <a:spLocks noGrp="1"/>
          </p:cNvSpPr>
          <p:nvPr>
            <p:ph type="sldNum" sz="quarter" idx="10"/>
          </p:nvPr>
        </p:nvSpPr>
        <p:spPr/>
        <p:txBody>
          <a:bodyPr/>
          <a:lstStyle/>
          <a:p>
            <a:fld id="{968971C3-068E-4FC1-A707-025C37D96D23}" type="slidenum">
              <a:rPr lang="en-US" smtClean="0"/>
              <a:t>25</a:t>
            </a:fld>
            <a:endParaRPr lang="en-US"/>
          </a:p>
        </p:txBody>
      </p:sp>
    </p:spTree>
    <p:extLst>
      <p:ext uri="{BB962C8B-B14F-4D97-AF65-F5344CB8AC3E}">
        <p14:creationId xmlns:p14="http://schemas.microsoft.com/office/powerpoint/2010/main" val="21991046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Any questions?  We will now</a:t>
            </a:r>
            <a:r>
              <a:rPr lang="en-US" baseline="0" dirty="0"/>
              <a:t> test your knowledge of what you’ve learned by playing a game </a:t>
            </a:r>
            <a:r>
              <a:rPr lang="en-US" baseline="0"/>
              <a:t>of jeopardy.  </a:t>
            </a:r>
            <a:endParaRPr lang="en-US"/>
          </a:p>
        </p:txBody>
      </p:sp>
      <p:sp>
        <p:nvSpPr>
          <p:cNvPr id="4" name="Slide Number Placeholder 3"/>
          <p:cNvSpPr>
            <a:spLocks noGrp="1"/>
          </p:cNvSpPr>
          <p:nvPr>
            <p:ph type="sldNum" sz="quarter" idx="10"/>
          </p:nvPr>
        </p:nvSpPr>
        <p:spPr/>
        <p:txBody>
          <a:bodyPr/>
          <a:lstStyle/>
          <a:p>
            <a:fld id="{968971C3-068E-4FC1-A707-025C37D96D23}" type="slidenum">
              <a:rPr lang="en-US" smtClean="0"/>
              <a:t>26</a:t>
            </a:fld>
            <a:endParaRPr lang="en-US"/>
          </a:p>
        </p:txBody>
      </p:sp>
    </p:spTree>
    <p:extLst>
      <p:ext uri="{BB962C8B-B14F-4D97-AF65-F5344CB8AC3E}">
        <p14:creationId xmlns:p14="http://schemas.microsoft.com/office/powerpoint/2010/main" val="129928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What is </a:t>
            </a:r>
            <a:r>
              <a:rPr lang="en-US" sz="1200" b="1" kern="1200" dirty="0" err="1">
                <a:solidFill>
                  <a:schemeClr val="tx1"/>
                </a:solidFill>
                <a:effectLst/>
                <a:latin typeface="+mn-lt"/>
                <a:ea typeface="+mn-ea"/>
                <a:cs typeface="+mn-cs"/>
              </a:rPr>
              <a:t>caseflow</a:t>
            </a:r>
            <a:r>
              <a:rPr lang="en-US" sz="1200" b="1" kern="1200" dirty="0">
                <a:solidFill>
                  <a:schemeClr val="tx1"/>
                </a:solidFill>
                <a:effectLst/>
                <a:latin typeface="+mn-lt"/>
                <a:ea typeface="+mn-ea"/>
                <a:cs typeface="+mn-cs"/>
              </a:rPr>
              <a:t> management?</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Basically </a:t>
            </a:r>
            <a:r>
              <a:rPr lang="en-US" sz="1200" b="1" kern="1200" dirty="0" err="1">
                <a:solidFill>
                  <a:schemeClr val="tx1"/>
                </a:solidFill>
                <a:effectLst/>
                <a:latin typeface="+mn-lt"/>
                <a:ea typeface="+mn-ea"/>
                <a:cs typeface="+mn-cs"/>
              </a:rPr>
              <a:t>caseflow</a:t>
            </a:r>
            <a:r>
              <a:rPr lang="en-US" sz="1200" b="1" kern="1200" dirty="0">
                <a:solidFill>
                  <a:schemeClr val="tx1"/>
                </a:solidFill>
                <a:effectLst/>
                <a:latin typeface="+mn-lt"/>
                <a:ea typeface="+mn-ea"/>
                <a:cs typeface="+mn-cs"/>
              </a:rPr>
              <a:t> management</a:t>
            </a:r>
            <a:r>
              <a:rPr lang="en-US" sz="1200" b="1" kern="1200" baseline="0" dirty="0">
                <a:solidFill>
                  <a:schemeClr val="tx1"/>
                </a:solidFill>
                <a:effectLst/>
                <a:latin typeface="+mn-lt"/>
                <a:ea typeface="+mn-ea"/>
                <a:cs typeface="+mn-cs"/>
              </a:rPr>
              <a:t> is the way a case progresses through the court system.  You want to be sure the case is managed through the process.  The time between events is long enough to allow for preparation but short enough to encourage preparation. </a:t>
            </a:r>
            <a:endParaRPr lang="en-US" sz="1200" b="1" kern="1200" dirty="0">
              <a:solidFill>
                <a:schemeClr val="tx1"/>
              </a:solidFill>
              <a:effectLst/>
              <a:latin typeface="+mn-lt"/>
              <a:ea typeface="+mn-ea"/>
              <a:cs typeface="+mn-cs"/>
            </a:endParaRPr>
          </a:p>
          <a:p>
            <a:pPr lvl="0"/>
            <a:endParaRPr lang="en-US" sz="1200" b="1" kern="1200" dirty="0">
              <a:solidFill>
                <a:schemeClr val="tx1"/>
              </a:solidFill>
              <a:effectLst/>
              <a:latin typeface="+mn-lt"/>
              <a:ea typeface="+mn-ea"/>
              <a:cs typeface="+mn-cs"/>
            </a:endParaRP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Coordination of court processes and resources to move cases timely from filing to disposition regardless of the case type or the type of disposition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Creation of case events, but most importantly… management of the time between events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Creation of a predictable system that sets expectations and helps assure that required action is taken</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68971C3-068E-4FC1-A707-025C37D96D23}" type="slidenum">
              <a:rPr lang="en-US" smtClean="0"/>
              <a:t>3</a:t>
            </a:fld>
            <a:endParaRPr lang="en-US"/>
          </a:p>
        </p:txBody>
      </p:sp>
    </p:spTree>
    <p:extLst>
      <p:ext uri="{BB962C8B-B14F-4D97-AF65-F5344CB8AC3E}">
        <p14:creationId xmlns:p14="http://schemas.microsoft.com/office/powerpoint/2010/main" val="24263197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brief</a:t>
            </a:r>
            <a:r>
              <a:rPr lang="en-US" baseline="0" dirty="0"/>
              <a:t> history on </a:t>
            </a:r>
            <a:r>
              <a:rPr lang="en-US" baseline="0" dirty="0" err="1"/>
              <a:t>caseflow</a:t>
            </a:r>
            <a:r>
              <a:rPr lang="en-US" baseline="0" dirty="0"/>
              <a:t> management.</a:t>
            </a:r>
          </a:p>
          <a:p>
            <a:r>
              <a:rPr lang="en-US" baseline="0" dirty="0"/>
              <a:t>In 1906 Roscoe Pound (American legal philosopher and law professor) addressed the American Bar and in part of his speech he stated, “Uncertainty, delay, and expense and above all the injustice of deciding cases upon points of practice, ….. Have created a deep seated desire to keep out of court, right or wrong, on the part of every sensible business man in the community.”</a:t>
            </a:r>
          </a:p>
          <a:p>
            <a:r>
              <a:rPr lang="en-US" baseline="0" dirty="0"/>
              <a:t>He noted court delays and inefficiencies erode the public trust as well as the administration of justice. </a:t>
            </a:r>
          </a:p>
          <a:p>
            <a:endParaRPr lang="en-US" sz="800" baseline="0" dirty="0"/>
          </a:p>
          <a:p>
            <a:r>
              <a:rPr lang="en-US" baseline="0" dirty="0"/>
              <a:t>Then in 1967 the U.S. Supreme Court ruled that the constitutional right to a speedy trial is applicable in state criminal proceedings and that this right was “as fundamental as any other rights secured  by the 6</a:t>
            </a:r>
            <a:r>
              <a:rPr lang="en-US" baseline="30000" dirty="0"/>
              <a:t>th</a:t>
            </a:r>
            <a:r>
              <a:rPr lang="en-US" baseline="0" dirty="0"/>
              <a:t> amendment.”</a:t>
            </a:r>
          </a:p>
          <a:p>
            <a:endParaRPr lang="en-US" sz="800" baseline="0" dirty="0"/>
          </a:p>
          <a:p>
            <a:r>
              <a:rPr lang="en-US" baseline="0" dirty="0"/>
              <a:t>The state courts then started to consider new ways to address delays and in the 1980s </a:t>
            </a:r>
            <a:r>
              <a:rPr lang="en-US" baseline="0" dirty="0" err="1"/>
              <a:t>caseflow</a:t>
            </a:r>
            <a:r>
              <a:rPr lang="en-US" baseline="0" dirty="0"/>
              <a:t> management emerged and so did time standards.  The committee of state court administrators and the American bar association adopted time standards. </a:t>
            </a:r>
          </a:p>
          <a:p>
            <a:endParaRPr lang="en-US" sz="800" baseline="0" dirty="0"/>
          </a:p>
          <a:p>
            <a:r>
              <a:rPr lang="en-US" baseline="0" dirty="0"/>
              <a:t>In 2008 Arizona adopted DUI time standards and then more recently between the years of 2012 and now Arizona developed a committee to develop time standards and time standards have been adopted. </a:t>
            </a:r>
          </a:p>
          <a:p>
            <a:endParaRPr lang="en-US" dirty="0"/>
          </a:p>
        </p:txBody>
      </p:sp>
      <p:sp>
        <p:nvSpPr>
          <p:cNvPr id="4" name="Slide Number Placeholder 3"/>
          <p:cNvSpPr>
            <a:spLocks noGrp="1"/>
          </p:cNvSpPr>
          <p:nvPr>
            <p:ph type="sldNum" sz="quarter" idx="10"/>
          </p:nvPr>
        </p:nvSpPr>
        <p:spPr/>
        <p:txBody>
          <a:bodyPr/>
          <a:lstStyle/>
          <a:p>
            <a:fld id="{968971C3-068E-4FC1-A707-025C37D96D23}" type="slidenum">
              <a:rPr lang="en-US" smtClean="0"/>
              <a:t>4</a:t>
            </a:fld>
            <a:endParaRPr lang="en-US"/>
          </a:p>
        </p:txBody>
      </p:sp>
    </p:spTree>
    <p:extLst>
      <p:ext uri="{BB962C8B-B14F-4D97-AF65-F5344CB8AC3E}">
        <p14:creationId xmlns:p14="http://schemas.microsoft.com/office/powerpoint/2010/main" val="31653912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7127" indent="-237127">
              <a:buFont typeface="+mj-lt"/>
              <a:buAutoNum type="arabicPeriod"/>
            </a:pPr>
            <a:r>
              <a:rPr lang="en-US" dirty="0"/>
              <a:t>Interdependence=</a:t>
            </a:r>
            <a:r>
              <a:rPr lang="en-US" baseline="0" dirty="0"/>
              <a:t> </a:t>
            </a:r>
            <a:r>
              <a:rPr lang="en-US" dirty="0"/>
              <a:t>All</a:t>
            </a:r>
            <a:r>
              <a:rPr lang="en-US" baseline="0" dirty="0"/>
              <a:t> agencies are independent and self-reliant at the same time responsible to each other. (MVD and the Courts): Problem: No hierarchy: changing agendas</a:t>
            </a:r>
          </a:p>
          <a:p>
            <a:endParaRPr lang="en-US" sz="900" dirty="0"/>
          </a:p>
          <a:p>
            <a:r>
              <a:rPr lang="en-US" dirty="0"/>
              <a:t>“I am cognizant of the interrelatedness of all communities and states. I cannot sit idly by in Atlanta and not be concerned about what happens in Birmingham. Injustice anywhere is a threat to justice everywhere. Whatever affects one directly, affects all indirectly.” - Martin Luther King Jr, 1963</a:t>
            </a:r>
          </a:p>
          <a:p>
            <a:endParaRPr lang="en-US" sz="900" dirty="0"/>
          </a:p>
          <a:p>
            <a:pPr defTabSz="948507">
              <a:defRPr/>
            </a:pPr>
            <a:r>
              <a:rPr lang="en-US" dirty="0"/>
              <a:t>What are some</a:t>
            </a:r>
            <a:r>
              <a:rPr lang="en-US" baseline="0" dirty="0"/>
              <a:t> examples of stakeholder groups within the court system? </a:t>
            </a:r>
            <a:r>
              <a:rPr lang="en-US" sz="1000" i="1" dirty="0"/>
              <a:t>- court interpreter, private attorney, public defender, court reporter, county attorney, law enforcement, defendant, victim advocate, jail, county, court staff, clerks office, court, judge, jury, adult probation, county jail, appellate court, clerk, judicial assistance, service providers,</a:t>
            </a:r>
            <a:r>
              <a:rPr lang="en-US" sz="1000" i="1" baseline="0" dirty="0"/>
              <a:t> </a:t>
            </a:r>
            <a:r>
              <a:rPr lang="en-US" sz="1000" i="1" dirty="0"/>
              <a:t>Process server, defendant/plaintiff, plaintiff attorney, constable/process server, publications, clerk, attorneys, bailiff, banks, recorders office, employers, mediator</a:t>
            </a:r>
          </a:p>
          <a:p>
            <a:pPr defTabSz="948507">
              <a:defRPr/>
            </a:pPr>
            <a:endParaRPr lang="en-US" sz="900" i="1" dirty="0"/>
          </a:p>
          <a:p>
            <a:pPr defTabSz="948507">
              <a:defRPr/>
            </a:pPr>
            <a:r>
              <a:rPr lang="en-US" dirty="0"/>
              <a:t>Why would it be important to you as a supervisor to know how your stakeholder groups affect case processing?</a:t>
            </a:r>
          </a:p>
          <a:p>
            <a:pPr defTabSz="948507">
              <a:defRPr/>
            </a:pPr>
            <a:endParaRPr lang="en-US" sz="900" dirty="0"/>
          </a:p>
          <a:p>
            <a:pPr marL="0" indent="0">
              <a:buFont typeface="+mj-lt"/>
              <a:buNone/>
            </a:pPr>
            <a:r>
              <a:rPr lang="en-US" baseline="0" dirty="0"/>
              <a:t>Which stakeholders are totally independent?</a:t>
            </a:r>
          </a:p>
          <a:p>
            <a:pPr>
              <a:buFontTx/>
              <a:buNone/>
            </a:pPr>
            <a:endParaRPr lang="en-US" sz="900" baseline="0" dirty="0"/>
          </a:p>
          <a:p>
            <a:pPr marL="0" indent="0">
              <a:buFont typeface="+mj-lt"/>
              <a:buNone/>
            </a:pPr>
            <a:r>
              <a:rPr lang="en-US" baseline="0" dirty="0"/>
              <a:t>In what way does court leadership affect your ability to minimize negative impact of stakeholder groups on court processes? </a:t>
            </a:r>
            <a:r>
              <a:rPr lang="en-US" i="1" baseline="0" dirty="0"/>
              <a:t>Identify some effective leadership strategies in working with stakeholder groups. </a:t>
            </a:r>
          </a:p>
          <a:p>
            <a:pPr defTabSz="948507">
              <a:defRPr/>
            </a:pPr>
            <a:endParaRPr lang="en-US" sz="900" i="1" dirty="0"/>
          </a:p>
          <a:p>
            <a:pPr marL="0" marR="0" lvl="0" indent="0" algn="l" defTabSz="948507" rtl="0" eaLnBrk="1" fontAlgn="auto" latinLnBrk="0" hangingPunct="1">
              <a:lnSpc>
                <a:spcPct val="100000"/>
              </a:lnSpc>
              <a:spcBef>
                <a:spcPts val="0"/>
              </a:spcBef>
              <a:spcAft>
                <a:spcPts val="0"/>
              </a:spcAft>
              <a:buClrTx/>
              <a:buSzTx/>
              <a:buFontTx/>
              <a:buNone/>
              <a:tabLst/>
              <a:defRPr/>
            </a:pPr>
            <a:r>
              <a:rPr lang="en-US" i="1" dirty="0"/>
              <a:t>Highlight the “ripple effect” </a:t>
            </a:r>
            <a:r>
              <a:rPr lang="en-US" dirty="0"/>
              <a:t>” of how changes from/to one stakeholder can affect the entire </a:t>
            </a:r>
            <a:r>
              <a:rPr lang="en-US" dirty="0" err="1"/>
              <a:t>caseflow</a:t>
            </a:r>
            <a:r>
              <a:rPr lang="en-US" dirty="0"/>
              <a:t> process</a:t>
            </a:r>
          </a:p>
          <a:p>
            <a:pPr defTabSz="948507">
              <a:defRPr/>
            </a:pPr>
            <a:endParaRPr lang="en-US" sz="1200" i="1" dirty="0"/>
          </a:p>
          <a:p>
            <a:endParaRPr lang="en-US" dirty="0"/>
          </a:p>
        </p:txBody>
      </p:sp>
      <p:sp>
        <p:nvSpPr>
          <p:cNvPr id="4" name="Slide Number Placeholder 3"/>
          <p:cNvSpPr>
            <a:spLocks noGrp="1"/>
          </p:cNvSpPr>
          <p:nvPr>
            <p:ph type="sldNum" sz="quarter" idx="10"/>
          </p:nvPr>
        </p:nvSpPr>
        <p:spPr/>
        <p:txBody>
          <a:bodyPr/>
          <a:lstStyle/>
          <a:p>
            <a:fld id="{968971C3-068E-4FC1-A707-025C37D96D23}" type="slidenum">
              <a:rPr lang="en-US" smtClean="0"/>
              <a:t>5</a:t>
            </a:fld>
            <a:endParaRPr lang="en-US"/>
          </a:p>
        </p:txBody>
      </p:sp>
    </p:spTree>
    <p:extLst>
      <p:ext uri="{BB962C8B-B14F-4D97-AF65-F5344CB8AC3E}">
        <p14:creationId xmlns:p14="http://schemas.microsoft.com/office/powerpoint/2010/main" val="18967213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7127" indent="-237127">
              <a:buFont typeface="Arial" pitchFamily="34" charset="0"/>
              <a:buChar char="•"/>
            </a:pPr>
            <a:r>
              <a:rPr lang="en-US" sz="1200" dirty="0"/>
              <a:t>Culture is to an organization what personality is to an individual.</a:t>
            </a:r>
          </a:p>
          <a:p>
            <a:pPr marL="237127" indent="-237127">
              <a:buFont typeface="Arial" pitchFamily="34" charset="0"/>
              <a:buChar char="•"/>
            </a:pPr>
            <a:r>
              <a:rPr lang="en-US" sz="1200" dirty="0"/>
              <a:t>A distinctive collection of:  Beliefs  Values  Work styles  Work ethic  Relationships</a:t>
            </a:r>
          </a:p>
          <a:p>
            <a:pPr marL="237127" indent="-237127">
              <a:buFont typeface="Arial" pitchFamily="34" charset="0"/>
              <a:buChar char="•"/>
            </a:pPr>
            <a:r>
              <a:rPr lang="en-US" sz="1200" dirty="0"/>
              <a:t>“A set of shared (among employees) attitudes, values and beliefs about how an organization operates.  Relative to organizational culture, these shared perceptions are temporary and changeable.”(Ferris et al 1998)</a:t>
            </a:r>
          </a:p>
          <a:p>
            <a:pPr marL="237127" indent="-237127">
              <a:buFont typeface="Arial" pitchFamily="34" charset="0"/>
              <a:buChar char="•"/>
            </a:pPr>
            <a:r>
              <a:rPr lang="en-US" sz="1200" dirty="0"/>
              <a:t>“key dimensions of climate (organizational culture): goal emphasis, reward orientation, task support, and socio-emotional support.” (</a:t>
            </a:r>
            <a:r>
              <a:rPr lang="en-US" sz="1200" dirty="0" err="1"/>
              <a:t>Kopeiman</a:t>
            </a:r>
            <a:r>
              <a:rPr lang="en-US" sz="1200" dirty="0"/>
              <a:t>, Brief and </a:t>
            </a:r>
            <a:r>
              <a:rPr lang="en-US" sz="1200" dirty="0" err="1"/>
              <a:t>Guzzo</a:t>
            </a:r>
            <a:r>
              <a:rPr lang="en-US" sz="1200" dirty="0"/>
              <a:t> 1990)</a:t>
            </a:r>
          </a:p>
          <a:p>
            <a:pPr marL="237127" indent="-237127">
              <a:buFont typeface="Arial" pitchFamily="34" charset="0"/>
              <a:buChar char="•"/>
            </a:pPr>
            <a:r>
              <a:rPr lang="en-US" sz="1200" dirty="0"/>
              <a:t>Others believe culture is created more by HR practices and relies on “attraction, selection and attrition” containing people with distinct personalities that are responsible for unique structure, processes and cultures that characterize organizations.  What follows is that - Culture is most affected by organizational leaders who enact specific policies and practices, set specific goals, and whose personalities produce an organizational climate.  (Schneider et al 1995)</a:t>
            </a:r>
          </a:p>
          <a:p>
            <a:endParaRPr lang="en-US" sz="1200" dirty="0"/>
          </a:p>
          <a:p>
            <a:r>
              <a:rPr lang="en-US" sz="1200" dirty="0"/>
              <a:t>Organizational Conditions</a:t>
            </a:r>
          </a:p>
          <a:p>
            <a:pPr marL="742950" marR="0" lvl="1" indent="-285750" algn="l" defTabSz="914400" rtl="0" eaLnBrk="1" fontAlgn="auto" latinLnBrk="0" hangingPunct="1">
              <a:lnSpc>
                <a:spcPct val="90000"/>
              </a:lnSpc>
              <a:spcBef>
                <a:spcPct val="20000"/>
              </a:spcBef>
              <a:spcAft>
                <a:spcPts val="0"/>
              </a:spcAft>
              <a:buClr>
                <a:schemeClr val="accent1"/>
              </a:buClr>
              <a:buSzPct val="70000"/>
              <a:buBlip>
                <a:blip r:embed="rId3"/>
              </a:buBlip>
              <a:tabLst/>
              <a:defRPr/>
            </a:pPr>
            <a:r>
              <a:rPr kumimoji="0" lang="en-US" sz="1200" b="0" i="0" u="none" strike="noStrike" kern="1200" cap="none" spc="0" normalizeH="0" baseline="0" noProof="0" dirty="0">
                <a:ln>
                  <a:noFill/>
                </a:ln>
                <a:solidFill>
                  <a:schemeClr val="tx2"/>
                </a:solidFill>
                <a:effectLst/>
                <a:uLnTx/>
                <a:uFillTx/>
                <a:latin typeface="+mn-lt"/>
                <a:ea typeface="+mn-ea"/>
                <a:cs typeface="+mn-cs"/>
              </a:rPr>
              <a:t>Type of company</a:t>
            </a:r>
          </a:p>
          <a:p>
            <a:pPr marL="742950" marR="0" lvl="1" indent="-285750" algn="l" defTabSz="914400" rtl="0" eaLnBrk="1" fontAlgn="auto" latinLnBrk="0" hangingPunct="1">
              <a:lnSpc>
                <a:spcPct val="90000"/>
              </a:lnSpc>
              <a:spcBef>
                <a:spcPct val="20000"/>
              </a:spcBef>
              <a:spcAft>
                <a:spcPts val="0"/>
              </a:spcAft>
              <a:buClr>
                <a:schemeClr val="accent1"/>
              </a:buClr>
              <a:buSzPct val="70000"/>
              <a:buBlip>
                <a:blip r:embed="rId3"/>
              </a:buBlip>
              <a:tabLst/>
              <a:defRPr/>
            </a:pPr>
            <a:r>
              <a:rPr kumimoji="0" lang="en-US" sz="1200" b="0" i="0" u="none" strike="noStrike" kern="1200" cap="none" spc="0" normalizeH="0" baseline="0" noProof="0" dirty="0">
                <a:ln>
                  <a:noFill/>
                </a:ln>
                <a:solidFill>
                  <a:schemeClr val="tx2"/>
                </a:solidFill>
                <a:effectLst/>
                <a:uLnTx/>
                <a:uFillTx/>
                <a:latin typeface="+mn-lt"/>
                <a:ea typeface="+mn-ea"/>
                <a:cs typeface="+mn-cs"/>
              </a:rPr>
              <a:t>Relationship to other </a:t>
            </a:r>
            <a:r>
              <a:rPr kumimoji="0" lang="en-US" sz="1200" b="0" i="0" u="none" strike="noStrike" kern="1200" cap="none" spc="0" normalizeH="0" baseline="0" noProof="0" dirty="0">
                <a:ln>
                  <a:noFill/>
                </a:ln>
                <a:solidFill>
                  <a:srgbClr val="4E3B30"/>
                </a:solidFill>
                <a:effectLst/>
                <a:uLnTx/>
                <a:uFillTx/>
                <a:latin typeface="+mn-lt"/>
                <a:ea typeface="+mn-ea"/>
                <a:cs typeface="+mn-cs"/>
              </a:rPr>
              <a:t>organizations</a:t>
            </a:r>
          </a:p>
          <a:p>
            <a:pPr marL="742950" marR="0" lvl="1" indent="-285750" algn="l" defTabSz="914400" rtl="0" eaLnBrk="1" fontAlgn="auto" latinLnBrk="0" hangingPunct="1">
              <a:lnSpc>
                <a:spcPct val="90000"/>
              </a:lnSpc>
              <a:spcBef>
                <a:spcPct val="20000"/>
              </a:spcBef>
              <a:spcAft>
                <a:spcPts val="0"/>
              </a:spcAft>
              <a:buClr>
                <a:schemeClr val="accent1"/>
              </a:buClr>
              <a:buSzPct val="70000"/>
              <a:buBlip>
                <a:blip r:embed="rId3"/>
              </a:buBlip>
              <a:tabLst/>
              <a:defRPr/>
            </a:pPr>
            <a:r>
              <a:rPr kumimoji="0" lang="en-US" sz="1200" b="0" i="0" u="none" strike="noStrike" kern="1200" cap="none" spc="0" normalizeH="0" baseline="0" noProof="0" dirty="0">
                <a:ln>
                  <a:noFill/>
                </a:ln>
                <a:solidFill>
                  <a:schemeClr val="tx2"/>
                </a:solidFill>
                <a:effectLst/>
                <a:uLnTx/>
                <a:uFillTx/>
                <a:latin typeface="+mn-lt"/>
                <a:ea typeface="+mn-ea"/>
                <a:cs typeface="+mn-cs"/>
              </a:rPr>
              <a:t>Climate/environment</a:t>
            </a:r>
          </a:p>
          <a:p>
            <a:pPr marL="742950" marR="0" lvl="1" indent="-285750" algn="l" defTabSz="914400" rtl="0" eaLnBrk="1" fontAlgn="auto" latinLnBrk="0" hangingPunct="1">
              <a:lnSpc>
                <a:spcPct val="90000"/>
              </a:lnSpc>
              <a:spcBef>
                <a:spcPct val="20000"/>
              </a:spcBef>
              <a:spcAft>
                <a:spcPts val="0"/>
              </a:spcAft>
              <a:buClr>
                <a:schemeClr val="accent1"/>
              </a:buClr>
              <a:buSzPct val="70000"/>
              <a:buBlip>
                <a:blip r:embed="rId3"/>
              </a:buBlip>
              <a:tabLst/>
              <a:defRPr/>
            </a:pPr>
            <a:r>
              <a:rPr kumimoji="0" lang="en-US" sz="1200" b="0" i="0" u="none" strike="noStrike" kern="1200" cap="none" spc="0" normalizeH="0" baseline="0" noProof="0" dirty="0">
                <a:ln>
                  <a:noFill/>
                </a:ln>
                <a:solidFill>
                  <a:schemeClr val="tx2"/>
                </a:solidFill>
                <a:effectLst/>
                <a:uLnTx/>
                <a:uFillTx/>
                <a:latin typeface="+mn-lt"/>
                <a:ea typeface="+mn-ea"/>
                <a:cs typeface="+mn-cs"/>
              </a:rPr>
              <a:t>Public/Customer expectations</a:t>
            </a:r>
          </a:p>
          <a:p>
            <a:pPr marL="742950" marR="0" lvl="1" indent="-285750" algn="l" defTabSz="914400" rtl="0" eaLnBrk="1" fontAlgn="auto" latinLnBrk="0" hangingPunct="1">
              <a:lnSpc>
                <a:spcPct val="90000"/>
              </a:lnSpc>
              <a:spcBef>
                <a:spcPct val="20000"/>
              </a:spcBef>
              <a:spcAft>
                <a:spcPts val="0"/>
              </a:spcAft>
              <a:buClr>
                <a:schemeClr val="accent1"/>
              </a:buClr>
              <a:buSzPct val="70000"/>
              <a:buBlip>
                <a:blip r:embed="rId3"/>
              </a:buBlip>
              <a:tabLst/>
              <a:defRPr/>
            </a:pPr>
            <a:r>
              <a:rPr kumimoji="0" lang="en-US" sz="1200" b="0" i="0" u="none" strike="noStrike" kern="1200" cap="none" spc="0" normalizeH="0" baseline="0" noProof="0" dirty="0">
                <a:ln>
                  <a:noFill/>
                </a:ln>
                <a:solidFill>
                  <a:schemeClr val="tx2"/>
                </a:solidFill>
                <a:effectLst/>
                <a:uLnTx/>
                <a:uFillTx/>
                <a:latin typeface="+mn-lt"/>
                <a:ea typeface="+mn-ea"/>
                <a:cs typeface="+mn-cs"/>
              </a:rPr>
              <a:t>Laws/policy</a:t>
            </a:r>
          </a:p>
          <a:p>
            <a:endParaRPr lang="en-US" sz="1200" dirty="0"/>
          </a:p>
          <a:p>
            <a:r>
              <a:rPr lang="en-US" sz="1200" dirty="0"/>
              <a:t>Facilitative Conditions</a:t>
            </a:r>
          </a:p>
          <a:p>
            <a:endParaRPr lang="en-US" sz="1200" dirty="0"/>
          </a:p>
          <a:p>
            <a:pPr marL="742950" lvl="1" indent="-285750">
              <a:lnSpc>
                <a:spcPct val="90000"/>
              </a:lnSpc>
              <a:spcBef>
                <a:spcPct val="20000"/>
              </a:spcBef>
              <a:buSzPct val="70000"/>
              <a:buBlip>
                <a:blip r:embed="rId3"/>
              </a:buBlip>
            </a:pPr>
            <a:r>
              <a:rPr lang="en-US" sz="1200" dirty="0">
                <a:solidFill>
                  <a:srgbClr val="4E3B30"/>
                </a:solidFill>
              </a:rPr>
              <a:t>Leadership</a:t>
            </a:r>
          </a:p>
          <a:p>
            <a:pPr marL="742950" lvl="1" indent="-285750">
              <a:lnSpc>
                <a:spcPct val="90000"/>
              </a:lnSpc>
              <a:spcBef>
                <a:spcPct val="20000"/>
              </a:spcBef>
              <a:buSzPct val="70000"/>
              <a:buBlip>
                <a:blip r:embed="rId3"/>
              </a:buBlip>
            </a:pPr>
            <a:r>
              <a:rPr lang="en-US" sz="1200" dirty="0">
                <a:solidFill>
                  <a:srgbClr val="4E3B30"/>
                </a:solidFill>
              </a:rPr>
              <a:t>Employee values</a:t>
            </a:r>
          </a:p>
          <a:p>
            <a:pPr marL="742950" lvl="1" indent="-285750">
              <a:lnSpc>
                <a:spcPct val="90000"/>
              </a:lnSpc>
              <a:spcBef>
                <a:spcPct val="20000"/>
              </a:spcBef>
              <a:buSzPct val="70000"/>
              <a:buBlip>
                <a:blip r:embed="rId3"/>
              </a:buBlip>
            </a:pPr>
            <a:r>
              <a:rPr lang="en-US" sz="1200" dirty="0">
                <a:solidFill>
                  <a:srgbClr val="4E3B30"/>
                </a:solidFill>
              </a:rPr>
              <a:t>Job Descriptions </a:t>
            </a:r>
          </a:p>
          <a:p>
            <a:pPr marL="742950" lvl="1" indent="-285750">
              <a:lnSpc>
                <a:spcPct val="90000"/>
              </a:lnSpc>
              <a:spcBef>
                <a:spcPct val="20000"/>
              </a:spcBef>
              <a:buSzPct val="70000"/>
              <a:buBlip>
                <a:blip r:embed="rId3"/>
              </a:buBlip>
            </a:pPr>
            <a:r>
              <a:rPr lang="en-US" sz="1200" dirty="0">
                <a:solidFill>
                  <a:srgbClr val="4E3B30"/>
                </a:solidFill>
              </a:rPr>
              <a:t>Hiring practices</a:t>
            </a:r>
          </a:p>
          <a:p>
            <a:pPr marL="742950" lvl="1" indent="-285750">
              <a:lnSpc>
                <a:spcPct val="90000"/>
              </a:lnSpc>
              <a:spcBef>
                <a:spcPct val="20000"/>
              </a:spcBef>
              <a:buSzPct val="70000"/>
              <a:buBlip>
                <a:blip r:embed="rId3"/>
              </a:buBlip>
            </a:pPr>
            <a:r>
              <a:rPr lang="en-US" sz="1200" dirty="0">
                <a:solidFill>
                  <a:srgbClr val="4E3B30"/>
                </a:solidFill>
              </a:rPr>
              <a:t>Training</a:t>
            </a:r>
          </a:p>
          <a:p>
            <a:pPr marL="742950" lvl="1" indent="-285750">
              <a:lnSpc>
                <a:spcPct val="90000"/>
              </a:lnSpc>
              <a:spcBef>
                <a:spcPct val="20000"/>
              </a:spcBef>
              <a:buSzPct val="70000"/>
              <a:buBlip>
                <a:blip r:embed="rId3"/>
              </a:buBlip>
            </a:pPr>
            <a:r>
              <a:rPr lang="en-US" sz="1200" dirty="0">
                <a:solidFill>
                  <a:srgbClr val="4E3B30"/>
                </a:solidFill>
              </a:rPr>
              <a:t>Performance Reviews</a:t>
            </a:r>
          </a:p>
          <a:p>
            <a:pPr marL="742950" lvl="1" indent="-285750">
              <a:lnSpc>
                <a:spcPct val="90000"/>
              </a:lnSpc>
              <a:spcBef>
                <a:spcPct val="20000"/>
              </a:spcBef>
              <a:buSzPct val="70000"/>
              <a:buBlip>
                <a:blip r:embed="rId3"/>
              </a:buBlip>
            </a:pPr>
            <a:r>
              <a:rPr lang="en-US" sz="1200" dirty="0">
                <a:solidFill>
                  <a:srgbClr val="4E3B30"/>
                </a:solidFill>
              </a:rPr>
              <a:t>Process/Systems</a:t>
            </a:r>
          </a:p>
          <a:p>
            <a:r>
              <a:rPr lang="en-US" sz="1200" b="1" u="sng" dirty="0"/>
              <a:t>ASK:</a:t>
            </a:r>
          </a:p>
          <a:p>
            <a:pPr marL="0" indent="0">
              <a:buFont typeface="+mj-lt"/>
              <a:buNone/>
            </a:pPr>
            <a:r>
              <a:rPr lang="en-US" sz="1200" dirty="0"/>
              <a:t>How is the court culture affected by its leaders and judges?</a:t>
            </a:r>
          </a:p>
          <a:p>
            <a:pPr marL="711380" lvl="1" indent="-237127">
              <a:buFont typeface="Arial" pitchFamily="34" charset="0"/>
              <a:buChar char="•"/>
            </a:pPr>
            <a:r>
              <a:rPr lang="en-US" sz="1200" dirty="0"/>
              <a:t>Your staff tends to look to you to see how they’re supposed to act; It should start at the top</a:t>
            </a:r>
          </a:p>
          <a:p>
            <a:pPr marL="711380" lvl="1" indent="-237127">
              <a:buFont typeface="Arial" pitchFamily="34" charset="0"/>
              <a:buChar char="•"/>
            </a:pPr>
            <a:r>
              <a:rPr lang="en-US" sz="1200" dirty="0"/>
              <a:t>Setting expectations</a:t>
            </a:r>
          </a:p>
          <a:p>
            <a:pPr>
              <a:buFontTx/>
              <a:buNone/>
            </a:pPr>
            <a:endParaRPr lang="en-US" sz="1200" dirty="0"/>
          </a:p>
          <a:p>
            <a:pPr marL="0" indent="0">
              <a:buFont typeface="+mj-lt"/>
              <a:buNone/>
            </a:pPr>
            <a:r>
              <a:rPr lang="en-US" sz="1200" dirty="0"/>
              <a:t>What is the perceived relationship (role) of the judge in the public’s perspective?</a:t>
            </a:r>
          </a:p>
          <a:p>
            <a:pPr marL="711380" lvl="1" indent="-237127">
              <a:buFont typeface="Arial" pitchFamily="34" charset="0"/>
              <a:buChar char="•"/>
            </a:pPr>
            <a:r>
              <a:rPr lang="en-US" sz="1200" dirty="0"/>
              <a:t>Fairness, impartial</a:t>
            </a:r>
          </a:p>
          <a:p>
            <a:pPr marL="711380" lvl="1" indent="-237127">
              <a:buFont typeface="Arial" pitchFamily="34" charset="0"/>
              <a:buChar char="•"/>
            </a:pPr>
            <a:r>
              <a:rPr lang="en-US" sz="1200" dirty="0"/>
              <a:t>Do you expect to see the judge when you enter the lobby? Does this give the judge any status?</a:t>
            </a:r>
          </a:p>
          <a:p>
            <a:pPr marL="711380" lvl="1" indent="-237127">
              <a:buFont typeface="Arial" pitchFamily="34" charset="0"/>
              <a:buChar char="•"/>
            </a:pPr>
            <a:r>
              <a:rPr lang="en-US" sz="1200" dirty="0"/>
              <a:t>How do people address the judge? (in the courtroom, outside the courtroom)</a:t>
            </a:r>
          </a:p>
          <a:p>
            <a:pPr marL="711380" lvl="1" indent="-237127">
              <a:buFont typeface="Arial" pitchFamily="34" charset="0"/>
              <a:buChar char="•"/>
            </a:pPr>
            <a:r>
              <a:rPr lang="en-US" sz="1200" dirty="0"/>
              <a:t>How does a judge affect continuances?</a:t>
            </a:r>
          </a:p>
          <a:p>
            <a:pPr marL="711380" lvl="1" indent="-237127">
              <a:buFont typeface="Arial" pitchFamily="34" charset="0"/>
              <a:buChar char="•"/>
            </a:pPr>
            <a:endParaRPr lang="en-US" sz="1200" dirty="0"/>
          </a:p>
          <a:p>
            <a:pPr marL="0" indent="0">
              <a:buFont typeface="+mj-lt"/>
              <a:buNone/>
            </a:pPr>
            <a:r>
              <a:rPr lang="en-US" sz="1200" dirty="0"/>
              <a:t>What is the impact of individuals’ philosophies, values and beliefs when they are in leadership roles?</a:t>
            </a:r>
          </a:p>
          <a:p>
            <a:r>
              <a:rPr lang="en-US" sz="1200" dirty="0"/>
              <a:t> </a:t>
            </a:r>
          </a:p>
          <a:p>
            <a:endParaRPr lang="en-US" sz="1200" dirty="0"/>
          </a:p>
          <a:p>
            <a:pPr marL="0" indent="0">
              <a:buFont typeface="+mj-lt"/>
              <a:buNone/>
            </a:pPr>
            <a:r>
              <a:rPr lang="en-US" sz="1200" dirty="0"/>
              <a:t>Some visual aspects of tradition impacting culture are: </a:t>
            </a:r>
          </a:p>
          <a:p>
            <a:pPr marL="711380" lvl="1" indent="-237127">
              <a:buFont typeface="Arial" pitchFamily="34" charset="0"/>
              <a:buChar char="•"/>
            </a:pPr>
            <a:r>
              <a:rPr lang="en-US" sz="1200" dirty="0"/>
              <a:t>higher number of men in authority</a:t>
            </a:r>
          </a:p>
          <a:p>
            <a:pPr marL="711380" lvl="1" indent="-237127">
              <a:buFont typeface="Arial" pitchFamily="34" charset="0"/>
              <a:buChar char="•"/>
            </a:pPr>
            <a:r>
              <a:rPr lang="en-US" sz="1200" dirty="0"/>
              <a:t>environments that are static (i.e. do your courts look and feel the same as courts in history?)</a:t>
            </a:r>
          </a:p>
          <a:p>
            <a:pPr marL="711380" lvl="1" indent="-237127">
              <a:buFont typeface="Arial" pitchFamily="34" charset="0"/>
              <a:buChar char="•"/>
            </a:pPr>
            <a:r>
              <a:rPr lang="en-US" sz="1200" dirty="0"/>
              <a:t>dress defining roles</a:t>
            </a:r>
          </a:p>
          <a:p>
            <a:pPr marL="711380" lvl="1" indent="-237127">
              <a:buFont typeface="Arial" pitchFamily="34" charset="0"/>
              <a:buChar char="•"/>
            </a:pPr>
            <a:r>
              <a:rPr lang="en-US" sz="1200" dirty="0"/>
              <a:t>conservative expectations on dress</a:t>
            </a:r>
          </a:p>
          <a:p>
            <a:pPr marL="0" indent="0">
              <a:buFont typeface="+mj-lt"/>
              <a:buNone/>
            </a:pPr>
            <a:r>
              <a:rPr lang="en-US" sz="1200" dirty="0"/>
              <a:t>Tradition impacts:</a:t>
            </a:r>
          </a:p>
          <a:p>
            <a:pPr marL="711380" lvl="1" indent="-237127">
              <a:buFont typeface="Arial" pitchFamily="34" charset="0"/>
              <a:buChar char="•"/>
            </a:pPr>
            <a:r>
              <a:rPr lang="en-US" sz="1200" dirty="0"/>
              <a:t>look and feel of the court environment</a:t>
            </a:r>
          </a:p>
          <a:p>
            <a:pPr marL="711380" lvl="1" indent="-237127">
              <a:buFont typeface="Arial" pitchFamily="34" charset="0"/>
              <a:buChar char="•"/>
            </a:pPr>
            <a:r>
              <a:rPr lang="en-US" sz="1200" dirty="0"/>
              <a:t>ability to change</a:t>
            </a:r>
          </a:p>
          <a:p>
            <a:pPr marL="711380" lvl="1" indent="-237127">
              <a:buFont typeface="Arial" pitchFamily="34" charset="0"/>
              <a:buChar char="•"/>
            </a:pPr>
            <a:r>
              <a:rPr lang="en-US" sz="1200" dirty="0"/>
              <a:t>expectations on role the court plays in society</a:t>
            </a:r>
          </a:p>
          <a:p>
            <a:pPr marL="474253" lvl="1" indent="0">
              <a:buFont typeface="Arial" pitchFamily="34" charset="0"/>
              <a:buNone/>
            </a:pPr>
            <a:endParaRPr lang="en-US" sz="1200" dirty="0"/>
          </a:p>
          <a:p>
            <a:pPr marL="17053" lvl="0" indent="0">
              <a:buFont typeface="Arial" pitchFamily="34" charset="0"/>
              <a:buNone/>
            </a:pPr>
            <a:r>
              <a:rPr lang="en-US" sz="1200" dirty="0"/>
              <a:t>“That’s the way we’ve always done it”</a:t>
            </a:r>
          </a:p>
          <a:p>
            <a:endParaRPr lang="en-US" sz="1200" dirty="0"/>
          </a:p>
          <a:p>
            <a:pPr marL="0" indent="0">
              <a:buFont typeface="+mj-lt"/>
              <a:buNone/>
            </a:pPr>
            <a:r>
              <a:rPr lang="en-US" sz="1200" baseline="0" dirty="0"/>
              <a:t>Who has the authority to set policy for the judicial branch?</a:t>
            </a:r>
          </a:p>
          <a:p>
            <a:pPr marL="711380" lvl="1" indent="-237127">
              <a:buFont typeface="Arial" pitchFamily="34" charset="0"/>
              <a:buChar char="•"/>
            </a:pPr>
            <a:r>
              <a:rPr lang="en-US" sz="1200" i="1" dirty="0"/>
              <a:t>Legislature</a:t>
            </a:r>
          </a:p>
          <a:p>
            <a:pPr marL="711380" lvl="1" indent="-237127">
              <a:buFont typeface="Arial" pitchFamily="34" charset="0"/>
              <a:buChar char="•"/>
            </a:pPr>
            <a:r>
              <a:rPr lang="en-US" sz="1200" i="1" dirty="0"/>
              <a:t>Supreme</a:t>
            </a:r>
            <a:r>
              <a:rPr lang="en-US" sz="1200" i="1" baseline="0" dirty="0"/>
              <a:t> Court: Codes/Rules, AO</a:t>
            </a:r>
          </a:p>
          <a:p>
            <a:pPr marL="711380" lvl="1" indent="-237127">
              <a:buFont typeface="Arial" pitchFamily="34" charset="0"/>
              <a:buChar char="•"/>
            </a:pPr>
            <a:r>
              <a:rPr lang="en-US" sz="1200" i="1" baseline="0" dirty="0"/>
              <a:t>Superior Court: AO, Local Rules, Policy</a:t>
            </a:r>
          </a:p>
          <a:p>
            <a:pPr marL="711380" lvl="1" indent="-237127">
              <a:buFont typeface="Arial" pitchFamily="34" charset="0"/>
              <a:buChar char="•"/>
            </a:pPr>
            <a:r>
              <a:rPr lang="en-US" sz="1200" i="1" baseline="0" dirty="0"/>
              <a:t>Muni City</a:t>
            </a:r>
          </a:p>
          <a:p>
            <a:pPr marL="711380" lvl="1" indent="-237127">
              <a:buFont typeface="Arial" pitchFamily="34" charset="0"/>
              <a:buChar char="•"/>
            </a:pPr>
            <a:r>
              <a:rPr lang="en-US" sz="1200" i="1" baseline="0" dirty="0"/>
              <a:t>Justice Court  </a:t>
            </a:r>
          </a:p>
          <a:p>
            <a:pPr marL="711380" lvl="1" indent="-237127">
              <a:buFont typeface="Arial" pitchFamily="34" charset="0"/>
              <a:buChar char="•"/>
            </a:pPr>
            <a:r>
              <a:rPr lang="en-US" sz="1200" i="1" baseline="0" dirty="0"/>
              <a:t>Presiding Judges</a:t>
            </a:r>
          </a:p>
          <a:p>
            <a:pPr marL="711380" lvl="1" indent="-237127">
              <a:buFont typeface="Arial" pitchFamily="34" charset="0"/>
              <a:buChar char="•"/>
            </a:pPr>
            <a:r>
              <a:rPr lang="en-US" sz="1200" i="1" baseline="0" dirty="0"/>
              <a:t>Committees/workgroups that provide recommendations to the court</a:t>
            </a:r>
          </a:p>
          <a:p>
            <a:pPr marL="1185634" lvl="2" indent="-237127">
              <a:buFont typeface="Wingdings" pitchFamily="2" charset="2"/>
              <a:buChar char="Ø"/>
            </a:pPr>
            <a:r>
              <a:rPr lang="en-US" sz="1200" i="1" baseline="0" dirty="0"/>
              <a:t>Do a commercial on the benefits of getting involved in committees (</a:t>
            </a:r>
            <a:r>
              <a:rPr lang="en-US" sz="1200" i="1" baseline="0" dirty="0" err="1"/>
              <a:t>ie</a:t>
            </a:r>
            <a:r>
              <a:rPr lang="en-US" sz="1200" i="1" baseline="0" dirty="0"/>
              <a:t> JSEC, CLIA, etc.)</a:t>
            </a:r>
          </a:p>
          <a:p>
            <a:endParaRPr lang="en-US" dirty="0"/>
          </a:p>
          <a:p>
            <a:endParaRPr lang="en-US" dirty="0"/>
          </a:p>
        </p:txBody>
      </p:sp>
      <p:sp>
        <p:nvSpPr>
          <p:cNvPr id="4" name="Slide Number Placeholder 3"/>
          <p:cNvSpPr>
            <a:spLocks noGrp="1"/>
          </p:cNvSpPr>
          <p:nvPr>
            <p:ph type="sldNum" sz="quarter" idx="10"/>
          </p:nvPr>
        </p:nvSpPr>
        <p:spPr/>
        <p:txBody>
          <a:bodyPr/>
          <a:lstStyle/>
          <a:p>
            <a:fld id="{968971C3-068E-4FC1-A707-025C37D96D23}" type="slidenum">
              <a:rPr lang="en-US" smtClean="0"/>
              <a:t>6</a:t>
            </a:fld>
            <a:endParaRPr lang="en-US"/>
          </a:p>
        </p:txBody>
      </p:sp>
    </p:spTree>
    <p:extLst>
      <p:ext uri="{BB962C8B-B14F-4D97-AF65-F5344CB8AC3E}">
        <p14:creationId xmlns:p14="http://schemas.microsoft.com/office/powerpoint/2010/main" val="32790205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a:t>
            </a:r>
            <a:r>
              <a:rPr lang="en-US" baseline="0" dirty="0"/>
              <a:t> standards.  As we’ve mentioned earlier the Arizona supreme Court has adopted time standards for almost every case type as you can see from this list.  There is a great website full of resources which is on this slide that provides information on event codes that will start and stop the time on a case (for example warrants)</a:t>
            </a:r>
          </a:p>
          <a:p>
            <a:endParaRPr lang="en-US" baseline="0" dirty="0"/>
          </a:p>
          <a:p>
            <a:r>
              <a:rPr lang="en-US" baseline="0" dirty="0"/>
              <a:t>All courts must report on these time standards.  </a:t>
            </a:r>
            <a:endParaRPr lang="en-US" dirty="0"/>
          </a:p>
        </p:txBody>
      </p:sp>
      <p:sp>
        <p:nvSpPr>
          <p:cNvPr id="4" name="Slide Number Placeholder 3"/>
          <p:cNvSpPr>
            <a:spLocks noGrp="1"/>
          </p:cNvSpPr>
          <p:nvPr>
            <p:ph type="sldNum" sz="quarter" idx="10"/>
          </p:nvPr>
        </p:nvSpPr>
        <p:spPr/>
        <p:txBody>
          <a:bodyPr/>
          <a:lstStyle/>
          <a:p>
            <a:fld id="{968971C3-068E-4FC1-A707-025C37D96D23}" type="slidenum">
              <a:rPr lang="en-US" smtClean="0"/>
              <a:t>7</a:t>
            </a:fld>
            <a:endParaRPr lang="en-US"/>
          </a:p>
        </p:txBody>
      </p:sp>
    </p:spTree>
    <p:extLst>
      <p:ext uri="{BB962C8B-B14F-4D97-AF65-F5344CB8AC3E}">
        <p14:creationId xmlns:p14="http://schemas.microsoft.com/office/powerpoint/2010/main" val="27093340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8971C3-068E-4FC1-A707-025C37D96D23}" type="slidenum">
              <a:rPr lang="en-US" smtClean="0"/>
              <a:t>8</a:t>
            </a:fld>
            <a:endParaRPr lang="en-US"/>
          </a:p>
        </p:txBody>
      </p:sp>
    </p:spTree>
    <p:extLst>
      <p:ext uri="{BB962C8B-B14F-4D97-AF65-F5344CB8AC3E}">
        <p14:creationId xmlns:p14="http://schemas.microsoft.com/office/powerpoint/2010/main" val="25894750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8971C3-068E-4FC1-A707-025C37D96D23}" type="slidenum">
              <a:rPr lang="en-US" smtClean="0"/>
              <a:t>9</a:t>
            </a:fld>
            <a:endParaRPr lang="en-US"/>
          </a:p>
        </p:txBody>
      </p:sp>
    </p:spTree>
    <p:extLst>
      <p:ext uri="{BB962C8B-B14F-4D97-AF65-F5344CB8AC3E}">
        <p14:creationId xmlns:p14="http://schemas.microsoft.com/office/powerpoint/2010/main" val="32916380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838201"/>
            <a:ext cx="7315200" cy="1371600"/>
          </a:xfrm>
        </p:spPr>
        <p:txBody>
          <a:bodyPr anchor="b" anchorCtr="0"/>
          <a:lstStyle>
            <a:lvl1pPr>
              <a:defRPr>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914400" y="2514600"/>
            <a:ext cx="7315200" cy="762000"/>
          </a:xfrm>
        </p:spPr>
        <p:txBody>
          <a:bodyPr/>
          <a:lstStyle>
            <a:lvl1pPr marL="0" indent="0" algn="ctr">
              <a:buNone/>
              <a:defRPr>
                <a:solidFill>
                  <a:srgbClr val="1D776B"/>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nchorCtr="0"/>
          <a:lstStyle>
            <a:lvl1pPr algn="l">
              <a:defRPr/>
            </a:lvl1pPr>
          </a:lstStyle>
          <a:p>
            <a:r>
              <a:rPr lang="en-US" dirty="0"/>
              <a:t>Click to edit Master title style</a:t>
            </a:r>
          </a:p>
        </p:txBody>
      </p:sp>
      <p:sp>
        <p:nvSpPr>
          <p:cNvPr id="3" name="Content Placeholder 2"/>
          <p:cNvSpPr>
            <a:spLocks noGrp="1"/>
          </p:cNvSpPr>
          <p:nvPr>
            <p:ph idx="1"/>
          </p:nvPr>
        </p:nvSpPr>
        <p:spPr/>
        <p:txBody>
          <a:bodyPr/>
          <a:lstStyle>
            <a:lvl1pPr>
              <a:buClr>
                <a:srgbClr val="1D776B"/>
              </a:buClr>
              <a:buFont typeface="Wingdings" pitchFamily="2" charset="2"/>
              <a:buChar char="§"/>
              <a:defRPr sz="2800"/>
            </a:lvl1pPr>
            <a:lvl2pPr>
              <a:buClr>
                <a:srgbClr val="1D776B"/>
              </a:buClr>
              <a:buFont typeface="Wingdings" pitchFamily="2" charset="2"/>
              <a:buChar char="§"/>
              <a:defRPr/>
            </a:lvl2pPr>
            <a:lvl3pPr>
              <a:buClr>
                <a:srgbClr val="1D776B"/>
              </a:buClr>
              <a:buFont typeface="Wingdings" pitchFamily="2" charset="2"/>
              <a:buChar char="§"/>
              <a:defRPr/>
            </a:lvl3pPr>
            <a:lvl4pPr>
              <a:buClr>
                <a:srgbClr val="1D776B"/>
              </a:buClr>
              <a:buFont typeface="Wingdings" pitchFamily="2" charset="2"/>
              <a:buChar char="§"/>
              <a:defRPr/>
            </a:lvl4pPr>
            <a:lvl5pPr>
              <a:buClr>
                <a:srgbClr val="1D776B"/>
              </a:buClr>
              <a:buFont typeface="Wingdings" pitchFamily="2" charset="2"/>
              <a:buChar ch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Box 4"/>
          <p:cNvSpPr txBox="1"/>
          <p:nvPr userDrawn="1"/>
        </p:nvSpPr>
        <p:spPr>
          <a:xfrm>
            <a:off x="8763000" y="6535579"/>
            <a:ext cx="381000" cy="246221"/>
          </a:xfrm>
          <a:prstGeom prst="rect">
            <a:avLst/>
          </a:prstGeom>
          <a:noFill/>
        </p:spPr>
        <p:txBody>
          <a:bodyPr wrap="square" rtlCol="0">
            <a:spAutoFit/>
          </a:bodyPr>
          <a:lstStyle/>
          <a:p>
            <a:pPr algn="r"/>
            <a:fld id="{CD38B49E-AC78-4BDE-9EDB-F961F161DA1F}" type="slidenum">
              <a:rPr lang="en-US" sz="1000" smtClean="0"/>
              <a:pPr algn="r"/>
              <a:t>‹#›</a:t>
            </a:fld>
            <a:endParaRPr lang="en-US" sz="10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6CCC5D2B-FAA2-4C2B-A1C3-F9612471AC64}" type="datetimeFigureOut">
              <a:rPr lang="en-US" smtClean="0"/>
              <a:t>4/10/2018</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16A25C95-38AF-430E-8E50-378486C63591}" type="slidenum">
              <a:rPr lang="en-US" smtClean="0"/>
              <a:t>‹#›</a:t>
            </a:fld>
            <a:endParaRPr lang="en-US"/>
          </a:p>
        </p:txBody>
      </p:sp>
    </p:spTree>
    <p:extLst>
      <p:ext uri="{BB962C8B-B14F-4D97-AF65-F5344CB8AC3E}">
        <p14:creationId xmlns:p14="http://schemas.microsoft.com/office/powerpoint/2010/main" val="26888870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152400"/>
            <a:ext cx="5791200" cy="1143000"/>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1371600" y="1828800"/>
            <a:ext cx="7315200" cy="46482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914400" rtl="0" eaLnBrk="1" latinLnBrk="0" hangingPunct="1">
        <a:spcBef>
          <a:spcPct val="0"/>
        </a:spcBef>
        <a:buNone/>
        <a:defRPr sz="3600" kern="1200">
          <a:solidFill>
            <a:srgbClr val="773D1A"/>
          </a:solidFill>
          <a:latin typeface="+mj-lt"/>
          <a:ea typeface="+mj-ea"/>
          <a:cs typeface="+mj-cs"/>
        </a:defRPr>
      </a:lvl1pPr>
    </p:titleStyle>
    <p:bodyStyle>
      <a:lvl1pPr marL="342900" indent="-342900" algn="l" defTabSz="914400" rtl="0" eaLnBrk="1" latinLnBrk="0" hangingPunct="1">
        <a:spcBef>
          <a:spcPct val="20000"/>
        </a:spcBef>
        <a:buClr>
          <a:srgbClr val="1D776B"/>
        </a:buClr>
        <a:buFont typeface="Wingdings" pitchFamily="2" charset="2"/>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rgbClr val="1D776B"/>
        </a:buClr>
        <a:buFont typeface="Wingdings" pitchFamily="2" charset="2"/>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rgbClr val="1D776B"/>
        </a:buClr>
        <a:buFont typeface="Wingdings" pitchFamily="2" charset="2"/>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rgbClr val="1D776B"/>
        </a:buClr>
        <a:buFont typeface="Wingdings" pitchFamily="2" charset="2"/>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rgbClr val="1D776B"/>
        </a:buClr>
        <a:buFont typeface="Wingdings" pitchFamily="2" charset="2"/>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wmf"/></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courtools.org/"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azcourts.gov/cscommittees/Committee-on-Arizona-Case-Processing-Standards"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838201"/>
            <a:ext cx="7315200" cy="1219199"/>
          </a:xfrm>
        </p:spPr>
        <p:txBody>
          <a:bodyPr/>
          <a:lstStyle/>
          <a:p>
            <a:r>
              <a:rPr lang="en-US" dirty="0"/>
              <a:t>Justice Delayed is Justice Denied</a:t>
            </a:r>
            <a:br>
              <a:rPr lang="en-US" dirty="0"/>
            </a:br>
            <a:r>
              <a:rPr lang="en-US" dirty="0"/>
              <a:t>(William Gladstone)</a:t>
            </a:r>
          </a:p>
        </p:txBody>
      </p:sp>
      <p:sp>
        <p:nvSpPr>
          <p:cNvPr id="4" name="Subtitle 3"/>
          <p:cNvSpPr>
            <a:spLocks noGrp="1"/>
          </p:cNvSpPr>
          <p:nvPr>
            <p:ph type="subTitle" idx="1"/>
          </p:nvPr>
        </p:nvSpPr>
        <p:spPr>
          <a:xfrm>
            <a:off x="609600" y="2514600"/>
            <a:ext cx="7848600" cy="762000"/>
          </a:xfrm>
        </p:spPr>
        <p:txBody>
          <a:bodyPr>
            <a:normAutofit/>
          </a:bodyPr>
          <a:lstStyle/>
          <a:p>
            <a:endParaRPr lang="en-US" dirty="0"/>
          </a:p>
        </p:txBody>
      </p:sp>
    </p:spTree>
    <p:extLst>
      <p:ext uri="{BB962C8B-B14F-4D97-AF65-F5344CB8AC3E}">
        <p14:creationId xmlns:p14="http://schemas.microsoft.com/office/powerpoint/2010/main" val="21630272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304800"/>
            <a:ext cx="6934200" cy="914400"/>
          </a:xfrm>
        </p:spPr>
        <p:txBody>
          <a:bodyPr/>
          <a:lstStyle/>
          <a:p>
            <a:pPr algn="ctr"/>
            <a:r>
              <a:rPr lang="en-US" sz="3200" b="1" dirty="0"/>
              <a:t>Misdemeanor DUI</a:t>
            </a:r>
            <a:br>
              <a:rPr lang="en-US" sz="3200" b="1" dirty="0"/>
            </a:br>
            <a:r>
              <a:rPr lang="en-US" sz="2600" b="1" dirty="0"/>
              <a:t>85% within 120 days - 93% within 180 days</a:t>
            </a:r>
          </a:p>
        </p:txBody>
      </p:sp>
      <p:sp>
        <p:nvSpPr>
          <p:cNvPr id="5" name="Content Placeholder 4">
            <a:extLst>
              <a:ext uri="{FF2B5EF4-FFF2-40B4-BE49-F238E27FC236}">
                <a16:creationId xmlns:a16="http://schemas.microsoft.com/office/drawing/2014/main" id="{DB141B9E-24D6-43F4-A0DD-7AABFE2DA116}"/>
              </a:ext>
            </a:extLst>
          </p:cNvPr>
          <p:cNvSpPr>
            <a:spLocks noGrp="1"/>
          </p:cNvSpPr>
          <p:nvPr>
            <p:ph idx="1"/>
          </p:nvPr>
        </p:nvSpPr>
        <p:spPr/>
        <p:txBody>
          <a:bodyPr/>
          <a:lstStyle/>
          <a:p>
            <a:r>
              <a:rPr lang="en-US" dirty="0"/>
              <a:t>Add in your court’s time standards information here</a:t>
            </a:r>
          </a:p>
        </p:txBody>
      </p:sp>
    </p:spTree>
    <p:extLst>
      <p:ext uri="{BB962C8B-B14F-4D97-AF65-F5344CB8AC3E}">
        <p14:creationId xmlns:p14="http://schemas.microsoft.com/office/powerpoint/2010/main" val="2449216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04800"/>
            <a:ext cx="6727924" cy="1143000"/>
          </a:xfrm>
        </p:spPr>
        <p:txBody>
          <a:bodyPr/>
          <a:lstStyle/>
          <a:p>
            <a:pPr algn="ctr"/>
            <a:r>
              <a:rPr lang="en-US" sz="3200" b="1" dirty="0"/>
              <a:t>Justice Court Civil</a:t>
            </a:r>
            <a:br>
              <a:rPr lang="en-US" sz="3200" b="1" dirty="0"/>
            </a:br>
            <a:r>
              <a:rPr lang="en-US" sz="2400" b="1" dirty="0"/>
              <a:t>75% within 180 days - 90% within 270 days </a:t>
            </a:r>
            <a:br>
              <a:rPr lang="en-US" sz="2400" b="1" dirty="0"/>
            </a:br>
            <a:r>
              <a:rPr lang="en-US" sz="2400" b="1" dirty="0"/>
              <a:t>98% within 365 days</a:t>
            </a:r>
          </a:p>
        </p:txBody>
      </p:sp>
      <p:sp>
        <p:nvSpPr>
          <p:cNvPr id="5" name="Content Placeholder 4">
            <a:extLst>
              <a:ext uri="{FF2B5EF4-FFF2-40B4-BE49-F238E27FC236}">
                <a16:creationId xmlns:a16="http://schemas.microsoft.com/office/drawing/2014/main" id="{5B0F5722-0D4C-475C-9206-29132C418A5A}"/>
              </a:ext>
            </a:extLst>
          </p:cNvPr>
          <p:cNvSpPr>
            <a:spLocks noGrp="1"/>
          </p:cNvSpPr>
          <p:nvPr>
            <p:ph idx="1"/>
          </p:nvPr>
        </p:nvSpPr>
        <p:spPr/>
        <p:txBody>
          <a:bodyPr/>
          <a:lstStyle/>
          <a:p>
            <a:r>
              <a:rPr lang="en-US" dirty="0"/>
              <a:t>Add in your court’s time standards information </a:t>
            </a:r>
          </a:p>
        </p:txBody>
      </p:sp>
    </p:spTree>
    <p:extLst>
      <p:ext uri="{BB962C8B-B14F-4D97-AF65-F5344CB8AC3E}">
        <p14:creationId xmlns:p14="http://schemas.microsoft.com/office/powerpoint/2010/main" val="19683383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4"/>
          <p:cNvSpPr>
            <a:spLocks noGrp="1" noChangeArrowheads="1"/>
          </p:cNvSpPr>
          <p:nvPr>
            <p:ph type="title"/>
          </p:nvPr>
        </p:nvSpPr>
        <p:spPr>
          <a:xfrm>
            <a:off x="1157152" y="419458"/>
            <a:ext cx="7315200" cy="866775"/>
          </a:xfrm>
        </p:spPr>
        <p:txBody>
          <a:bodyPr>
            <a:noAutofit/>
          </a:bodyPr>
          <a:lstStyle/>
          <a:p>
            <a:pPr eaLnBrk="1" hangingPunct="1"/>
            <a:r>
              <a:rPr lang="en-US" altLang="en-US" sz="3200" b="1" dirty="0"/>
              <a:t>How to Expand Your Trial Calendar</a:t>
            </a:r>
          </a:p>
        </p:txBody>
      </p:sp>
      <p:sp>
        <p:nvSpPr>
          <p:cNvPr id="25604" name="Text Box 5"/>
          <p:cNvSpPr txBox="1">
            <a:spLocks noChangeArrowheads="1"/>
          </p:cNvSpPr>
          <p:nvPr/>
        </p:nvSpPr>
        <p:spPr bwMode="auto">
          <a:xfrm>
            <a:off x="1143000" y="2187178"/>
            <a:ext cx="1080232"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rgbClr val="FF9966"/>
                </a:solidFill>
                <a:latin typeface="Lucida Sans Unicode" panose="020B0602030504020204" pitchFamily="34" charset="0"/>
              </a:defRPr>
            </a:lvl1pPr>
            <a:lvl2pPr marL="742950" indent="-285750">
              <a:defRPr sz="2400">
                <a:solidFill>
                  <a:srgbClr val="FF9966"/>
                </a:solidFill>
                <a:latin typeface="Lucida Sans Unicode" panose="020B0602030504020204" pitchFamily="34" charset="0"/>
              </a:defRPr>
            </a:lvl2pPr>
            <a:lvl3pPr marL="1143000" indent="-228600">
              <a:defRPr sz="2400">
                <a:solidFill>
                  <a:srgbClr val="FF9966"/>
                </a:solidFill>
                <a:latin typeface="Lucida Sans Unicode" panose="020B0602030504020204" pitchFamily="34" charset="0"/>
              </a:defRPr>
            </a:lvl3pPr>
            <a:lvl4pPr marL="1600200" indent="-228600">
              <a:defRPr sz="2400">
                <a:solidFill>
                  <a:srgbClr val="FF9966"/>
                </a:solidFill>
                <a:latin typeface="Lucida Sans Unicode" panose="020B0602030504020204" pitchFamily="34" charset="0"/>
              </a:defRPr>
            </a:lvl4pPr>
            <a:lvl5pPr marL="2057400" indent="-228600">
              <a:defRPr sz="2400">
                <a:solidFill>
                  <a:srgbClr val="FF9966"/>
                </a:solidFill>
                <a:latin typeface="Lucida Sans Unicode" panose="020B0602030504020204" pitchFamily="34" charset="0"/>
              </a:defRPr>
            </a:lvl5pPr>
            <a:lvl6pPr marL="2514600" indent="-228600" eaLnBrk="0" fontAlgn="base" hangingPunct="0">
              <a:spcBef>
                <a:spcPct val="0"/>
              </a:spcBef>
              <a:spcAft>
                <a:spcPct val="0"/>
              </a:spcAft>
              <a:defRPr sz="2400">
                <a:solidFill>
                  <a:srgbClr val="FF9966"/>
                </a:solidFill>
                <a:latin typeface="Lucida Sans Unicode" panose="020B0602030504020204" pitchFamily="34" charset="0"/>
              </a:defRPr>
            </a:lvl6pPr>
            <a:lvl7pPr marL="2971800" indent="-228600" eaLnBrk="0" fontAlgn="base" hangingPunct="0">
              <a:spcBef>
                <a:spcPct val="0"/>
              </a:spcBef>
              <a:spcAft>
                <a:spcPct val="0"/>
              </a:spcAft>
              <a:defRPr sz="2400">
                <a:solidFill>
                  <a:srgbClr val="FF9966"/>
                </a:solidFill>
                <a:latin typeface="Lucida Sans Unicode" panose="020B0602030504020204" pitchFamily="34" charset="0"/>
              </a:defRPr>
            </a:lvl7pPr>
            <a:lvl8pPr marL="3429000" indent="-228600" eaLnBrk="0" fontAlgn="base" hangingPunct="0">
              <a:spcBef>
                <a:spcPct val="0"/>
              </a:spcBef>
              <a:spcAft>
                <a:spcPct val="0"/>
              </a:spcAft>
              <a:defRPr sz="2400">
                <a:solidFill>
                  <a:srgbClr val="FF9966"/>
                </a:solidFill>
                <a:latin typeface="Lucida Sans Unicode" panose="020B0602030504020204" pitchFamily="34" charset="0"/>
              </a:defRPr>
            </a:lvl8pPr>
            <a:lvl9pPr marL="3886200" indent="-228600" eaLnBrk="0" fontAlgn="base" hangingPunct="0">
              <a:spcBef>
                <a:spcPct val="0"/>
              </a:spcBef>
              <a:spcAft>
                <a:spcPct val="0"/>
              </a:spcAft>
              <a:defRPr sz="2400">
                <a:solidFill>
                  <a:srgbClr val="FF9966"/>
                </a:solidFill>
                <a:latin typeface="Lucida Sans Unicode" panose="020B0602030504020204" pitchFamily="34" charset="0"/>
              </a:defRPr>
            </a:lvl9pPr>
          </a:lstStyle>
          <a:p>
            <a:pPr eaLnBrk="1" hangingPunct="1"/>
            <a:r>
              <a:rPr lang="en-US" altLang="en-US" sz="1350" b="1" u="sng" dirty="0">
                <a:solidFill>
                  <a:schemeClr val="tx1"/>
                </a:solidFill>
                <a:latin typeface="+mj-lt"/>
              </a:rPr>
              <a:t>First Setting</a:t>
            </a:r>
          </a:p>
        </p:txBody>
      </p:sp>
      <p:pic>
        <p:nvPicPr>
          <p:cNvPr id="25605" name="Picture 6" descr="so01670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7795" y="2478710"/>
            <a:ext cx="573881"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 Box 7"/>
          <p:cNvSpPr txBox="1">
            <a:spLocks noChangeArrowheads="1"/>
          </p:cNvSpPr>
          <p:nvPr/>
        </p:nvSpPr>
        <p:spPr bwMode="auto">
          <a:xfrm>
            <a:off x="2400301" y="2187178"/>
            <a:ext cx="1483611"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eaLnBrk="1" hangingPunct="1">
              <a:defRPr sz="1800" b="1" u="sng">
                <a:solidFill>
                  <a:schemeClr val="tx1"/>
                </a:solidFill>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en-US" altLang="en-US" sz="1350" dirty="0">
                <a:latin typeface="+mj-lt"/>
              </a:rPr>
              <a:t>First Continuance</a:t>
            </a:r>
          </a:p>
        </p:txBody>
      </p:sp>
      <p:sp>
        <p:nvSpPr>
          <p:cNvPr id="25607" name="Text Box 8"/>
          <p:cNvSpPr txBox="1">
            <a:spLocks noChangeArrowheads="1"/>
          </p:cNvSpPr>
          <p:nvPr/>
        </p:nvSpPr>
        <p:spPr bwMode="auto">
          <a:xfrm>
            <a:off x="4229101" y="2187178"/>
            <a:ext cx="1709122"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rgbClr val="FF9966"/>
                </a:solidFill>
                <a:latin typeface="Lucida Sans Unicode" panose="020B0602030504020204" pitchFamily="34" charset="0"/>
              </a:defRPr>
            </a:lvl1pPr>
            <a:lvl2pPr marL="742950" indent="-285750">
              <a:defRPr sz="2400">
                <a:solidFill>
                  <a:srgbClr val="FF9966"/>
                </a:solidFill>
                <a:latin typeface="Lucida Sans Unicode" panose="020B0602030504020204" pitchFamily="34" charset="0"/>
              </a:defRPr>
            </a:lvl2pPr>
            <a:lvl3pPr marL="1143000" indent="-228600">
              <a:defRPr sz="2400">
                <a:solidFill>
                  <a:srgbClr val="FF9966"/>
                </a:solidFill>
                <a:latin typeface="Lucida Sans Unicode" panose="020B0602030504020204" pitchFamily="34" charset="0"/>
              </a:defRPr>
            </a:lvl3pPr>
            <a:lvl4pPr marL="1600200" indent="-228600">
              <a:defRPr sz="2400">
                <a:solidFill>
                  <a:srgbClr val="FF9966"/>
                </a:solidFill>
                <a:latin typeface="Lucida Sans Unicode" panose="020B0602030504020204" pitchFamily="34" charset="0"/>
              </a:defRPr>
            </a:lvl4pPr>
            <a:lvl5pPr marL="2057400" indent="-228600">
              <a:defRPr sz="2400">
                <a:solidFill>
                  <a:srgbClr val="FF9966"/>
                </a:solidFill>
                <a:latin typeface="Lucida Sans Unicode" panose="020B0602030504020204" pitchFamily="34" charset="0"/>
              </a:defRPr>
            </a:lvl5pPr>
            <a:lvl6pPr marL="2514600" indent="-228600" eaLnBrk="0" fontAlgn="base" hangingPunct="0">
              <a:spcBef>
                <a:spcPct val="0"/>
              </a:spcBef>
              <a:spcAft>
                <a:spcPct val="0"/>
              </a:spcAft>
              <a:defRPr sz="2400">
                <a:solidFill>
                  <a:srgbClr val="FF9966"/>
                </a:solidFill>
                <a:latin typeface="Lucida Sans Unicode" panose="020B0602030504020204" pitchFamily="34" charset="0"/>
              </a:defRPr>
            </a:lvl6pPr>
            <a:lvl7pPr marL="2971800" indent="-228600" eaLnBrk="0" fontAlgn="base" hangingPunct="0">
              <a:spcBef>
                <a:spcPct val="0"/>
              </a:spcBef>
              <a:spcAft>
                <a:spcPct val="0"/>
              </a:spcAft>
              <a:defRPr sz="2400">
                <a:solidFill>
                  <a:srgbClr val="FF9966"/>
                </a:solidFill>
                <a:latin typeface="Lucida Sans Unicode" panose="020B0602030504020204" pitchFamily="34" charset="0"/>
              </a:defRPr>
            </a:lvl7pPr>
            <a:lvl8pPr marL="3429000" indent="-228600" eaLnBrk="0" fontAlgn="base" hangingPunct="0">
              <a:spcBef>
                <a:spcPct val="0"/>
              </a:spcBef>
              <a:spcAft>
                <a:spcPct val="0"/>
              </a:spcAft>
              <a:defRPr sz="2400">
                <a:solidFill>
                  <a:srgbClr val="FF9966"/>
                </a:solidFill>
                <a:latin typeface="Lucida Sans Unicode" panose="020B0602030504020204" pitchFamily="34" charset="0"/>
              </a:defRPr>
            </a:lvl8pPr>
            <a:lvl9pPr marL="3886200" indent="-228600" eaLnBrk="0" fontAlgn="base" hangingPunct="0">
              <a:spcBef>
                <a:spcPct val="0"/>
              </a:spcBef>
              <a:spcAft>
                <a:spcPct val="0"/>
              </a:spcAft>
              <a:defRPr sz="2400">
                <a:solidFill>
                  <a:srgbClr val="FF9966"/>
                </a:solidFill>
                <a:latin typeface="Lucida Sans Unicode" panose="020B0602030504020204" pitchFamily="34" charset="0"/>
              </a:defRPr>
            </a:lvl9pPr>
          </a:lstStyle>
          <a:p>
            <a:pPr eaLnBrk="1" hangingPunct="1"/>
            <a:r>
              <a:rPr lang="en-US" altLang="en-US" sz="1350" b="1" u="sng" dirty="0">
                <a:solidFill>
                  <a:schemeClr val="tx1"/>
                </a:solidFill>
                <a:latin typeface="+mj-lt"/>
              </a:rPr>
              <a:t>Second Continuance</a:t>
            </a:r>
          </a:p>
        </p:txBody>
      </p:sp>
      <p:sp>
        <p:nvSpPr>
          <p:cNvPr id="25608" name="Text Box 9"/>
          <p:cNvSpPr txBox="1">
            <a:spLocks noChangeArrowheads="1"/>
          </p:cNvSpPr>
          <p:nvPr/>
        </p:nvSpPr>
        <p:spPr bwMode="auto">
          <a:xfrm>
            <a:off x="6188869" y="2187178"/>
            <a:ext cx="1529586"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rgbClr val="FF9966"/>
                </a:solidFill>
                <a:latin typeface="Lucida Sans Unicode" panose="020B0602030504020204" pitchFamily="34" charset="0"/>
              </a:defRPr>
            </a:lvl1pPr>
            <a:lvl2pPr marL="742950" indent="-285750">
              <a:defRPr sz="2400">
                <a:solidFill>
                  <a:srgbClr val="FF9966"/>
                </a:solidFill>
                <a:latin typeface="Lucida Sans Unicode" panose="020B0602030504020204" pitchFamily="34" charset="0"/>
              </a:defRPr>
            </a:lvl2pPr>
            <a:lvl3pPr marL="1143000" indent="-228600">
              <a:defRPr sz="2400">
                <a:solidFill>
                  <a:srgbClr val="FF9966"/>
                </a:solidFill>
                <a:latin typeface="Lucida Sans Unicode" panose="020B0602030504020204" pitchFamily="34" charset="0"/>
              </a:defRPr>
            </a:lvl3pPr>
            <a:lvl4pPr marL="1600200" indent="-228600">
              <a:defRPr sz="2400">
                <a:solidFill>
                  <a:srgbClr val="FF9966"/>
                </a:solidFill>
                <a:latin typeface="Lucida Sans Unicode" panose="020B0602030504020204" pitchFamily="34" charset="0"/>
              </a:defRPr>
            </a:lvl4pPr>
            <a:lvl5pPr marL="2057400" indent="-228600">
              <a:defRPr sz="2400">
                <a:solidFill>
                  <a:srgbClr val="FF9966"/>
                </a:solidFill>
                <a:latin typeface="Lucida Sans Unicode" panose="020B0602030504020204" pitchFamily="34" charset="0"/>
              </a:defRPr>
            </a:lvl5pPr>
            <a:lvl6pPr marL="2514600" indent="-228600" eaLnBrk="0" fontAlgn="base" hangingPunct="0">
              <a:spcBef>
                <a:spcPct val="0"/>
              </a:spcBef>
              <a:spcAft>
                <a:spcPct val="0"/>
              </a:spcAft>
              <a:defRPr sz="2400">
                <a:solidFill>
                  <a:srgbClr val="FF9966"/>
                </a:solidFill>
                <a:latin typeface="Lucida Sans Unicode" panose="020B0602030504020204" pitchFamily="34" charset="0"/>
              </a:defRPr>
            </a:lvl6pPr>
            <a:lvl7pPr marL="2971800" indent="-228600" eaLnBrk="0" fontAlgn="base" hangingPunct="0">
              <a:spcBef>
                <a:spcPct val="0"/>
              </a:spcBef>
              <a:spcAft>
                <a:spcPct val="0"/>
              </a:spcAft>
              <a:defRPr sz="2400">
                <a:solidFill>
                  <a:srgbClr val="FF9966"/>
                </a:solidFill>
                <a:latin typeface="Lucida Sans Unicode" panose="020B0602030504020204" pitchFamily="34" charset="0"/>
              </a:defRPr>
            </a:lvl7pPr>
            <a:lvl8pPr marL="3429000" indent="-228600" eaLnBrk="0" fontAlgn="base" hangingPunct="0">
              <a:spcBef>
                <a:spcPct val="0"/>
              </a:spcBef>
              <a:spcAft>
                <a:spcPct val="0"/>
              </a:spcAft>
              <a:defRPr sz="2400">
                <a:solidFill>
                  <a:srgbClr val="FF9966"/>
                </a:solidFill>
                <a:latin typeface="Lucida Sans Unicode" panose="020B0602030504020204" pitchFamily="34" charset="0"/>
              </a:defRPr>
            </a:lvl8pPr>
            <a:lvl9pPr marL="3886200" indent="-228600" eaLnBrk="0" fontAlgn="base" hangingPunct="0">
              <a:spcBef>
                <a:spcPct val="0"/>
              </a:spcBef>
              <a:spcAft>
                <a:spcPct val="0"/>
              </a:spcAft>
              <a:defRPr sz="2400">
                <a:solidFill>
                  <a:srgbClr val="FF9966"/>
                </a:solidFill>
                <a:latin typeface="Lucida Sans Unicode" panose="020B0602030504020204" pitchFamily="34" charset="0"/>
              </a:defRPr>
            </a:lvl9pPr>
          </a:lstStyle>
          <a:p>
            <a:pPr eaLnBrk="1" hangingPunct="1"/>
            <a:r>
              <a:rPr lang="en-US" altLang="en-US" sz="1350" b="1" u="sng" dirty="0">
                <a:solidFill>
                  <a:schemeClr val="tx1"/>
                </a:solidFill>
                <a:latin typeface="+mj-lt"/>
              </a:rPr>
              <a:t>Third Continuance</a:t>
            </a:r>
          </a:p>
        </p:txBody>
      </p:sp>
      <p:pic>
        <p:nvPicPr>
          <p:cNvPr id="25609" name="Picture 10" descr="j03127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53633" y="2483472"/>
            <a:ext cx="685800"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0" name="Picture 11" descr="j03127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43700" y="3235947"/>
            <a:ext cx="685800"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1" name="Picture 12" descr="j03127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43700" y="3902785"/>
            <a:ext cx="685800"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2" name="Picture 13" descr="j03127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53633" y="4659965"/>
            <a:ext cx="685800"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3" name="Picture 14" descr="j03127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86075" y="2537309"/>
            <a:ext cx="685800" cy="591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4" name="Picture 15" descr="j03127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87706" y="3264534"/>
            <a:ext cx="685800"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5" name="Picture 16" descr="j03127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72050" y="2483472"/>
            <a:ext cx="685800"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6" name="Picture 17" descr="j03127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72050" y="3151497"/>
            <a:ext cx="685800"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7" name="Picture 18" descr="j031271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72050" y="3902785"/>
            <a:ext cx="685800"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8" name="Text Box 19"/>
          <p:cNvSpPr txBox="1">
            <a:spLocks noChangeArrowheads="1"/>
          </p:cNvSpPr>
          <p:nvPr/>
        </p:nvSpPr>
        <p:spPr bwMode="auto">
          <a:xfrm>
            <a:off x="2057400" y="4000500"/>
            <a:ext cx="2310376"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rgbClr val="FF9966"/>
                </a:solidFill>
                <a:latin typeface="Lucida Sans Unicode" panose="020B0602030504020204" pitchFamily="34" charset="0"/>
              </a:defRPr>
            </a:lvl1pPr>
            <a:lvl2pPr marL="742950" indent="-285750">
              <a:defRPr sz="2400">
                <a:solidFill>
                  <a:srgbClr val="FF9966"/>
                </a:solidFill>
                <a:latin typeface="Lucida Sans Unicode" panose="020B0602030504020204" pitchFamily="34" charset="0"/>
              </a:defRPr>
            </a:lvl2pPr>
            <a:lvl3pPr marL="1143000" indent="-228600">
              <a:defRPr sz="2400">
                <a:solidFill>
                  <a:srgbClr val="FF9966"/>
                </a:solidFill>
                <a:latin typeface="Lucida Sans Unicode" panose="020B0602030504020204" pitchFamily="34" charset="0"/>
              </a:defRPr>
            </a:lvl3pPr>
            <a:lvl4pPr marL="1600200" indent="-228600">
              <a:defRPr sz="2400">
                <a:solidFill>
                  <a:srgbClr val="FF9966"/>
                </a:solidFill>
                <a:latin typeface="Lucida Sans Unicode" panose="020B0602030504020204" pitchFamily="34" charset="0"/>
              </a:defRPr>
            </a:lvl4pPr>
            <a:lvl5pPr marL="2057400" indent="-228600">
              <a:defRPr sz="2400">
                <a:solidFill>
                  <a:srgbClr val="FF9966"/>
                </a:solidFill>
                <a:latin typeface="Lucida Sans Unicode" panose="020B0602030504020204" pitchFamily="34" charset="0"/>
              </a:defRPr>
            </a:lvl5pPr>
            <a:lvl6pPr marL="2514600" indent="-228600" eaLnBrk="0" fontAlgn="base" hangingPunct="0">
              <a:spcBef>
                <a:spcPct val="0"/>
              </a:spcBef>
              <a:spcAft>
                <a:spcPct val="0"/>
              </a:spcAft>
              <a:defRPr sz="2400">
                <a:solidFill>
                  <a:srgbClr val="FF9966"/>
                </a:solidFill>
                <a:latin typeface="Lucida Sans Unicode" panose="020B0602030504020204" pitchFamily="34" charset="0"/>
              </a:defRPr>
            </a:lvl6pPr>
            <a:lvl7pPr marL="2971800" indent="-228600" eaLnBrk="0" fontAlgn="base" hangingPunct="0">
              <a:spcBef>
                <a:spcPct val="0"/>
              </a:spcBef>
              <a:spcAft>
                <a:spcPct val="0"/>
              </a:spcAft>
              <a:defRPr sz="2400">
                <a:solidFill>
                  <a:srgbClr val="FF9966"/>
                </a:solidFill>
                <a:latin typeface="Lucida Sans Unicode" panose="020B0602030504020204" pitchFamily="34" charset="0"/>
              </a:defRPr>
            </a:lvl7pPr>
            <a:lvl8pPr marL="3429000" indent="-228600" eaLnBrk="0" fontAlgn="base" hangingPunct="0">
              <a:spcBef>
                <a:spcPct val="0"/>
              </a:spcBef>
              <a:spcAft>
                <a:spcPct val="0"/>
              </a:spcAft>
              <a:defRPr sz="2400">
                <a:solidFill>
                  <a:srgbClr val="FF9966"/>
                </a:solidFill>
                <a:latin typeface="Lucida Sans Unicode" panose="020B0602030504020204" pitchFamily="34" charset="0"/>
              </a:defRPr>
            </a:lvl8pPr>
            <a:lvl9pPr marL="3886200" indent="-228600" eaLnBrk="0" fontAlgn="base" hangingPunct="0">
              <a:spcBef>
                <a:spcPct val="0"/>
              </a:spcBef>
              <a:spcAft>
                <a:spcPct val="0"/>
              </a:spcAft>
              <a:defRPr sz="2400">
                <a:solidFill>
                  <a:srgbClr val="FF9966"/>
                </a:solidFill>
                <a:latin typeface="Lucida Sans Unicode" panose="020B0602030504020204" pitchFamily="34" charset="0"/>
              </a:defRPr>
            </a:lvl9pPr>
          </a:lstStyle>
          <a:p>
            <a:pPr eaLnBrk="1" hangingPunct="1"/>
            <a:r>
              <a:rPr lang="en-US" altLang="en-US" sz="1350" dirty="0">
                <a:solidFill>
                  <a:schemeClr val="tx1"/>
                </a:solidFill>
                <a:latin typeface="+mj-lt"/>
              </a:rPr>
              <a:t>Magically, 1 case becomes 2</a:t>
            </a:r>
          </a:p>
        </p:txBody>
      </p:sp>
      <p:sp>
        <p:nvSpPr>
          <p:cNvPr id="25619" name="Text Box 20"/>
          <p:cNvSpPr txBox="1">
            <a:spLocks noChangeArrowheads="1"/>
          </p:cNvSpPr>
          <p:nvPr/>
        </p:nvSpPr>
        <p:spPr bwMode="auto">
          <a:xfrm>
            <a:off x="4972051" y="4659964"/>
            <a:ext cx="691215"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rgbClr val="FF9966"/>
                </a:solidFill>
                <a:latin typeface="Lucida Sans Unicode" panose="020B0602030504020204" pitchFamily="34" charset="0"/>
              </a:defRPr>
            </a:lvl1pPr>
            <a:lvl2pPr marL="742950" indent="-285750">
              <a:defRPr sz="2400">
                <a:solidFill>
                  <a:srgbClr val="FF9966"/>
                </a:solidFill>
                <a:latin typeface="Lucida Sans Unicode" panose="020B0602030504020204" pitchFamily="34" charset="0"/>
              </a:defRPr>
            </a:lvl2pPr>
            <a:lvl3pPr marL="1143000" indent="-228600">
              <a:defRPr sz="2400">
                <a:solidFill>
                  <a:srgbClr val="FF9966"/>
                </a:solidFill>
                <a:latin typeface="Lucida Sans Unicode" panose="020B0602030504020204" pitchFamily="34" charset="0"/>
              </a:defRPr>
            </a:lvl3pPr>
            <a:lvl4pPr marL="1600200" indent="-228600">
              <a:defRPr sz="2400">
                <a:solidFill>
                  <a:srgbClr val="FF9966"/>
                </a:solidFill>
                <a:latin typeface="Lucida Sans Unicode" panose="020B0602030504020204" pitchFamily="34" charset="0"/>
              </a:defRPr>
            </a:lvl4pPr>
            <a:lvl5pPr marL="2057400" indent="-228600">
              <a:defRPr sz="2400">
                <a:solidFill>
                  <a:srgbClr val="FF9966"/>
                </a:solidFill>
                <a:latin typeface="Lucida Sans Unicode" panose="020B0602030504020204" pitchFamily="34" charset="0"/>
              </a:defRPr>
            </a:lvl5pPr>
            <a:lvl6pPr marL="2514600" indent="-228600" eaLnBrk="0" fontAlgn="base" hangingPunct="0">
              <a:spcBef>
                <a:spcPct val="0"/>
              </a:spcBef>
              <a:spcAft>
                <a:spcPct val="0"/>
              </a:spcAft>
              <a:defRPr sz="2400">
                <a:solidFill>
                  <a:srgbClr val="FF9966"/>
                </a:solidFill>
                <a:latin typeface="Lucida Sans Unicode" panose="020B0602030504020204" pitchFamily="34" charset="0"/>
              </a:defRPr>
            </a:lvl6pPr>
            <a:lvl7pPr marL="2971800" indent="-228600" eaLnBrk="0" fontAlgn="base" hangingPunct="0">
              <a:spcBef>
                <a:spcPct val="0"/>
              </a:spcBef>
              <a:spcAft>
                <a:spcPct val="0"/>
              </a:spcAft>
              <a:defRPr sz="2400">
                <a:solidFill>
                  <a:srgbClr val="FF9966"/>
                </a:solidFill>
                <a:latin typeface="Lucida Sans Unicode" panose="020B0602030504020204" pitchFamily="34" charset="0"/>
              </a:defRPr>
            </a:lvl7pPr>
            <a:lvl8pPr marL="3429000" indent="-228600" eaLnBrk="0" fontAlgn="base" hangingPunct="0">
              <a:spcBef>
                <a:spcPct val="0"/>
              </a:spcBef>
              <a:spcAft>
                <a:spcPct val="0"/>
              </a:spcAft>
              <a:defRPr sz="2400">
                <a:solidFill>
                  <a:srgbClr val="FF9966"/>
                </a:solidFill>
                <a:latin typeface="Lucida Sans Unicode" panose="020B0602030504020204" pitchFamily="34" charset="0"/>
              </a:defRPr>
            </a:lvl8pPr>
            <a:lvl9pPr marL="3886200" indent="-228600" eaLnBrk="0" fontAlgn="base" hangingPunct="0">
              <a:spcBef>
                <a:spcPct val="0"/>
              </a:spcBef>
              <a:spcAft>
                <a:spcPct val="0"/>
              </a:spcAft>
              <a:defRPr sz="2400">
                <a:solidFill>
                  <a:srgbClr val="FF9966"/>
                </a:solidFill>
                <a:latin typeface="Lucida Sans Unicode" panose="020B0602030504020204" pitchFamily="34" charset="0"/>
              </a:defRPr>
            </a:lvl9pPr>
          </a:lstStyle>
          <a:p>
            <a:pPr eaLnBrk="1" hangingPunct="1"/>
            <a:r>
              <a:rPr lang="en-US" altLang="en-US" sz="1350" dirty="0">
                <a:solidFill>
                  <a:schemeClr val="tx1"/>
                </a:solidFill>
                <a:latin typeface="+mj-lt"/>
              </a:rPr>
              <a:t>Then 3</a:t>
            </a:r>
          </a:p>
        </p:txBody>
      </p:sp>
      <p:sp>
        <p:nvSpPr>
          <p:cNvPr id="25620" name="Text Box 21"/>
          <p:cNvSpPr txBox="1">
            <a:spLocks noChangeArrowheads="1"/>
          </p:cNvSpPr>
          <p:nvPr/>
        </p:nvSpPr>
        <p:spPr bwMode="auto">
          <a:xfrm>
            <a:off x="6743265" y="5412439"/>
            <a:ext cx="691215" cy="300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rgbClr val="FF9966"/>
                </a:solidFill>
                <a:latin typeface="Lucida Sans Unicode" panose="020B0602030504020204" pitchFamily="34" charset="0"/>
              </a:defRPr>
            </a:lvl1pPr>
            <a:lvl2pPr marL="742950" indent="-285750">
              <a:defRPr sz="2400">
                <a:solidFill>
                  <a:srgbClr val="FF9966"/>
                </a:solidFill>
                <a:latin typeface="Lucida Sans Unicode" panose="020B0602030504020204" pitchFamily="34" charset="0"/>
              </a:defRPr>
            </a:lvl2pPr>
            <a:lvl3pPr marL="1143000" indent="-228600">
              <a:defRPr sz="2400">
                <a:solidFill>
                  <a:srgbClr val="FF9966"/>
                </a:solidFill>
                <a:latin typeface="Lucida Sans Unicode" panose="020B0602030504020204" pitchFamily="34" charset="0"/>
              </a:defRPr>
            </a:lvl3pPr>
            <a:lvl4pPr marL="1600200" indent="-228600">
              <a:defRPr sz="2400">
                <a:solidFill>
                  <a:srgbClr val="FF9966"/>
                </a:solidFill>
                <a:latin typeface="Lucida Sans Unicode" panose="020B0602030504020204" pitchFamily="34" charset="0"/>
              </a:defRPr>
            </a:lvl4pPr>
            <a:lvl5pPr marL="2057400" indent="-228600">
              <a:defRPr sz="2400">
                <a:solidFill>
                  <a:srgbClr val="FF9966"/>
                </a:solidFill>
                <a:latin typeface="Lucida Sans Unicode" panose="020B0602030504020204" pitchFamily="34" charset="0"/>
              </a:defRPr>
            </a:lvl5pPr>
            <a:lvl6pPr marL="2514600" indent="-228600" eaLnBrk="0" fontAlgn="base" hangingPunct="0">
              <a:spcBef>
                <a:spcPct val="0"/>
              </a:spcBef>
              <a:spcAft>
                <a:spcPct val="0"/>
              </a:spcAft>
              <a:defRPr sz="2400">
                <a:solidFill>
                  <a:srgbClr val="FF9966"/>
                </a:solidFill>
                <a:latin typeface="Lucida Sans Unicode" panose="020B0602030504020204" pitchFamily="34" charset="0"/>
              </a:defRPr>
            </a:lvl6pPr>
            <a:lvl7pPr marL="2971800" indent="-228600" eaLnBrk="0" fontAlgn="base" hangingPunct="0">
              <a:spcBef>
                <a:spcPct val="0"/>
              </a:spcBef>
              <a:spcAft>
                <a:spcPct val="0"/>
              </a:spcAft>
              <a:defRPr sz="2400">
                <a:solidFill>
                  <a:srgbClr val="FF9966"/>
                </a:solidFill>
                <a:latin typeface="Lucida Sans Unicode" panose="020B0602030504020204" pitchFamily="34" charset="0"/>
              </a:defRPr>
            </a:lvl7pPr>
            <a:lvl8pPr marL="3429000" indent="-228600" eaLnBrk="0" fontAlgn="base" hangingPunct="0">
              <a:spcBef>
                <a:spcPct val="0"/>
              </a:spcBef>
              <a:spcAft>
                <a:spcPct val="0"/>
              </a:spcAft>
              <a:defRPr sz="2400">
                <a:solidFill>
                  <a:srgbClr val="FF9966"/>
                </a:solidFill>
                <a:latin typeface="Lucida Sans Unicode" panose="020B0602030504020204" pitchFamily="34" charset="0"/>
              </a:defRPr>
            </a:lvl8pPr>
            <a:lvl9pPr marL="3886200" indent="-228600" eaLnBrk="0" fontAlgn="base" hangingPunct="0">
              <a:spcBef>
                <a:spcPct val="0"/>
              </a:spcBef>
              <a:spcAft>
                <a:spcPct val="0"/>
              </a:spcAft>
              <a:defRPr sz="2400">
                <a:solidFill>
                  <a:srgbClr val="FF9966"/>
                </a:solidFill>
                <a:latin typeface="Lucida Sans Unicode" panose="020B0602030504020204" pitchFamily="34" charset="0"/>
              </a:defRPr>
            </a:lvl9pPr>
          </a:lstStyle>
          <a:p>
            <a:pPr eaLnBrk="1" hangingPunct="1"/>
            <a:r>
              <a:rPr lang="en-US" altLang="en-US" sz="1350" dirty="0">
                <a:solidFill>
                  <a:schemeClr val="tx1"/>
                </a:solidFill>
                <a:latin typeface="+mj-lt"/>
              </a:rPr>
              <a:t>Then 4</a:t>
            </a:r>
          </a:p>
        </p:txBody>
      </p:sp>
      <p:pic>
        <p:nvPicPr>
          <p:cNvPr id="2" name="Picture 1"/>
          <p:cNvPicPr>
            <a:picLocks noChangeAspect="1"/>
          </p:cNvPicPr>
          <p:nvPr/>
        </p:nvPicPr>
        <p:blipFill>
          <a:blip r:embed="rId5"/>
          <a:stretch>
            <a:fillRect/>
          </a:stretch>
        </p:blipFill>
        <p:spPr>
          <a:xfrm>
            <a:off x="533400" y="4544196"/>
            <a:ext cx="4307385" cy="1500471"/>
          </a:xfrm>
          <a:prstGeom prst="rect">
            <a:avLst/>
          </a:prstGeom>
        </p:spPr>
      </p:pic>
    </p:spTree>
    <p:extLst>
      <p:ext uri="{BB962C8B-B14F-4D97-AF65-F5344CB8AC3E}">
        <p14:creationId xmlns:p14="http://schemas.microsoft.com/office/powerpoint/2010/main" val="23542042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a:t>
            </a:r>
          </a:p>
        </p:txBody>
      </p:sp>
      <p:pic>
        <p:nvPicPr>
          <p:cNvPr id="3" name="Content Placeholder 3"/>
          <p:cNvPicPr>
            <a:picLocks noChangeAspect="1"/>
          </p:cNvPicPr>
          <p:nvPr/>
        </p:nvPicPr>
        <p:blipFill>
          <a:blip r:embed="rId3"/>
          <a:stretch>
            <a:fillRect/>
          </a:stretch>
        </p:blipFill>
        <p:spPr>
          <a:xfrm>
            <a:off x="533400" y="2438400"/>
            <a:ext cx="8092072" cy="2476500"/>
          </a:xfrm>
          <a:prstGeom prst="rect">
            <a:avLst/>
          </a:prstGeom>
        </p:spPr>
      </p:pic>
    </p:spTree>
    <p:extLst>
      <p:ext uri="{BB962C8B-B14F-4D97-AF65-F5344CB8AC3E}">
        <p14:creationId xmlns:p14="http://schemas.microsoft.com/office/powerpoint/2010/main" val="18265396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The Bell Curve</a:t>
            </a:r>
          </a:p>
        </p:txBody>
      </p:sp>
      <p:pic>
        <p:nvPicPr>
          <p:cNvPr id="1026" name="Picture 2" descr="Image result for bell curve picture with court cases"/>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28600" y="2209800"/>
            <a:ext cx="8856530" cy="331012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4800" y="2489201"/>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67200" y="2641601"/>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67497" y="2810934"/>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19897" y="3022601"/>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15097" y="3039535"/>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56166" y="2814805"/>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76404" y="2572405"/>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64429" y="284769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57207" y="3302002"/>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15395" y="3302002"/>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5424" y="2717306"/>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31327" y="294156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12326" y="3085738"/>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20493" y="3552527"/>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0047" y="3581400"/>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62697" y="3293534"/>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15097" y="3445934"/>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43797" y="3487279"/>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67497" y="3598334"/>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19897" y="3750734"/>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72297" y="3903134"/>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24697" y="4055534"/>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77097" y="4207934"/>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2313" y="4336748"/>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41814" y="4512734"/>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64927" y="4725007"/>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1160" y="3615267"/>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76900" y="3755552"/>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34742" y="3936486"/>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62715" y="4113491"/>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05581" y="4265891"/>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40086" y="3759189"/>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10428" y="3911589"/>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04192" y="4089401"/>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78886" y="4301068"/>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31286" y="4453468"/>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83686" y="4605868"/>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36086" y="4758268"/>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60395" y="4812274"/>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83727" y="309396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36127" y="324636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88527" y="339876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40927" y="355116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93327" y="370356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45727" y="385596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98127" y="400836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50527" y="416076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02927" y="431316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55327" y="446556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07727" y="461796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60127" y="477036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46270" y="3224812"/>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98670" y="3377212"/>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1070" y="3529612"/>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3470" y="3682012"/>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870" y="3834412"/>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08270" y="3986812"/>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60670" y="4139212"/>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3070" y="4291612"/>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65470" y="4444012"/>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7870" y="4596412"/>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0270" y="4748812"/>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57981" y="4418291"/>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0381" y="4570691"/>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62781" y="4723091"/>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72895" y="375073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25295" y="390313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7695" y="405553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30095" y="420793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82495" y="436033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34895" y="451273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87295" y="466513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39695" y="481753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04577" y="4787237"/>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96652" y="4020679"/>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28309" y="421417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99"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80709" y="436657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3109" y="451897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101"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85509" y="467137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37909" y="482377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75663" y="421417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28063" y="436657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80463" y="451897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32863" y="467137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85263" y="4823773"/>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30726" y="4480289"/>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109"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83126" y="4632689"/>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35526" y="4785089"/>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87658" y="4816840"/>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33573" y="4821035"/>
            <a:ext cx="304800" cy="270933"/>
          </a:xfrm>
          <a:prstGeom prst="rect">
            <a:avLst/>
          </a:prstGeom>
          <a:noFill/>
          <a:extLst>
            <a:ext uri="{909E8E84-426E-40DD-AFC4-6F175D3DCCD1}">
              <a14:hiddenFill xmlns:a14="http://schemas.microsoft.com/office/drawing/2010/main">
                <a:solidFill>
                  <a:srgbClr val="FFFFFF"/>
                </a:solidFill>
              </a14:hiddenFill>
            </a:ext>
          </a:extLst>
        </p:spPr>
      </p:pic>
      <p:pic>
        <p:nvPicPr>
          <p:cNvPr id="113" name="Picture 8" descr="Image result for case fil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09160" y="4659230"/>
            <a:ext cx="304800" cy="270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45864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Why we need effective </a:t>
            </a:r>
            <a:r>
              <a:rPr lang="en-US" b="1" dirty="0" err="1"/>
              <a:t>caseflow</a:t>
            </a:r>
            <a:r>
              <a:rPr lang="en-US" b="1" dirty="0"/>
              <a:t> management</a:t>
            </a:r>
          </a:p>
        </p:txBody>
      </p:sp>
      <p:sp>
        <p:nvSpPr>
          <p:cNvPr id="3" name="Content Placeholder 2"/>
          <p:cNvSpPr>
            <a:spLocks noGrp="1"/>
          </p:cNvSpPr>
          <p:nvPr>
            <p:ph idx="1"/>
          </p:nvPr>
        </p:nvSpPr>
        <p:spPr/>
        <p:txBody>
          <a:bodyPr>
            <a:normAutofit lnSpcReduction="10000"/>
          </a:bodyPr>
          <a:lstStyle/>
          <a:p>
            <a:r>
              <a:rPr lang="en-US" dirty="0"/>
              <a:t>Minimize delays</a:t>
            </a:r>
          </a:p>
          <a:p>
            <a:r>
              <a:rPr lang="en-US" dirty="0"/>
              <a:t>Make best use of time and resources</a:t>
            </a:r>
          </a:p>
          <a:p>
            <a:r>
              <a:rPr lang="en-US" dirty="0"/>
              <a:t>Ensure equal treatment of all litigants by the court</a:t>
            </a:r>
          </a:p>
          <a:p>
            <a:r>
              <a:rPr lang="en-US" dirty="0"/>
              <a:t>Ensure timely disposition of cases</a:t>
            </a:r>
          </a:p>
          <a:p>
            <a:r>
              <a:rPr lang="en-US" dirty="0"/>
              <a:t>Improve the quality of the litigation process</a:t>
            </a:r>
          </a:p>
          <a:p>
            <a:r>
              <a:rPr lang="en-US" dirty="0"/>
              <a:t>Maintain public trust and confidence</a:t>
            </a:r>
          </a:p>
          <a:p>
            <a:r>
              <a:rPr lang="en-US" dirty="0"/>
              <a:t>Fundamental part of the court- do justice in individual cases and the perception of doing individual justice in individual cases </a:t>
            </a:r>
          </a:p>
        </p:txBody>
      </p:sp>
    </p:spTree>
    <p:extLst>
      <p:ext uri="{BB962C8B-B14F-4D97-AF65-F5344CB8AC3E}">
        <p14:creationId xmlns:p14="http://schemas.microsoft.com/office/powerpoint/2010/main" val="955976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381000"/>
            <a:ext cx="5791200" cy="685800"/>
          </a:xfrm>
        </p:spPr>
        <p:txBody>
          <a:bodyPr/>
          <a:lstStyle/>
          <a:p>
            <a:pPr algn="ctr"/>
            <a:r>
              <a:rPr lang="en-US" b="1" dirty="0" err="1"/>
              <a:t>CourTools</a:t>
            </a:r>
            <a:endParaRPr lang="en-US" b="1" dirty="0"/>
          </a:p>
        </p:txBody>
      </p:sp>
      <p:sp>
        <p:nvSpPr>
          <p:cNvPr id="3" name="Content Placeholder 2"/>
          <p:cNvSpPr>
            <a:spLocks noGrp="1"/>
          </p:cNvSpPr>
          <p:nvPr>
            <p:ph idx="1"/>
          </p:nvPr>
        </p:nvSpPr>
        <p:spPr/>
        <p:txBody>
          <a:bodyPr/>
          <a:lstStyle/>
          <a:p>
            <a:r>
              <a:rPr lang="en-US" dirty="0">
                <a:hlinkClick r:id="rId3"/>
              </a:rPr>
              <a:t>http://www.courtools.org/</a:t>
            </a:r>
            <a:r>
              <a:rPr lang="en-US" dirty="0"/>
              <a:t> </a:t>
            </a:r>
          </a:p>
          <a:p>
            <a:r>
              <a:rPr lang="en-US" dirty="0"/>
              <a:t>4 of the 10 </a:t>
            </a:r>
            <a:r>
              <a:rPr lang="en-US" dirty="0" err="1"/>
              <a:t>CourTools</a:t>
            </a:r>
            <a:r>
              <a:rPr lang="en-US" dirty="0"/>
              <a:t> may be used for </a:t>
            </a:r>
            <a:r>
              <a:rPr lang="en-US" dirty="0" err="1"/>
              <a:t>caseflow</a:t>
            </a:r>
            <a:r>
              <a:rPr lang="en-US" dirty="0"/>
              <a:t> management</a:t>
            </a:r>
          </a:p>
          <a:p>
            <a:pPr lvl="1"/>
            <a:r>
              <a:rPr lang="en-US" dirty="0"/>
              <a:t>Clearance Rate</a:t>
            </a:r>
          </a:p>
          <a:p>
            <a:pPr lvl="1"/>
            <a:r>
              <a:rPr lang="en-US" dirty="0"/>
              <a:t>Time to Disposition</a:t>
            </a:r>
          </a:p>
          <a:p>
            <a:pPr lvl="1"/>
            <a:r>
              <a:rPr lang="en-US" dirty="0"/>
              <a:t>Age of Active Pending Caseload</a:t>
            </a:r>
          </a:p>
          <a:p>
            <a:pPr lvl="1"/>
            <a:r>
              <a:rPr lang="en-US" dirty="0"/>
              <a:t>Trial Date Certainty</a:t>
            </a:r>
          </a:p>
        </p:txBody>
      </p:sp>
    </p:spTree>
    <p:extLst>
      <p:ext uri="{BB962C8B-B14F-4D97-AF65-F5344CB8AC3E}">
        <p14:creationId xmlns:p14="http://schemas.microsoft.com/office/powerpoint/2010/main" val="35736418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 2: Clearance Rate</a:t>
            </a:r>
          </a:p>
        </p:txBody>
      </p:sp>
      <p:sp>
        <p:nvSpPr>
          <p:cNvPr id="4" name="Content Placeholder 2"/>
          <p:cNvSpPr>
            <a:spLocks noGrp="1"/>
          </p:cNvSpPr>
          <p:nvPr>
            <p:ph idx="1"/>
          </p:nvPr>
        </p:nvSpPr>
        <p:spPr/>
        <p:txBody>
          <a:bodyPr/>
          <a:lstStyle/>
          <a:p>
            <a:r>
              <a:rPr lang="en-US" dirty="0"/>
              <a:t>The number of outgoing cases as a percentage of the number of incoming cases</a:t>
            </a:r>
          </a:p>
        </p:txBody>
      </p:sp>
      <p:pic>
        <p:nvPicPr>
          <p:cNvPr id="5" name="Picture 4"/>
          <p:cNvPicPr>
            <a:picLocks noChangeAspect="1"/>
          </p:cNvPicPr>
          <p:nvPr/>
        </p:nvPicPr>
        <p:blipFill>
          <a:blip r:embed="rId3"/>
          <a:stretch>
            <a:fillRect/>
          </a:stretch>
        </p:blipFill>
        <p:spPr>
          <a:xfrm>
            <a:off x="457200" y="3188360"/>
            <a:ext cx="8314606" cy="3260725"/>
          </a:xfrm>
          <a:prstGeom prst="rect">
            <a:avLst/>
          </a:prstGeom>
        </p:spPr>
      </p:pic>
    </p:spTree>
    <p:extLst>
      <p:ext uri="{BB962C8B-B14F-4D97-AF65-F5344CB8AC3E}">
        <p14:creationId xmlns:p14="http://schemas.microsoft.com/office/powerpoint/2010/main" val="35885374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81000"/>
            <a:ext cx="6324600" cy="685800"/>
          </a:xfrm>
        </p:spPr>
        <p:txBody>
          <a:bodyPr/>
          <a:lstStyle/>
          <a:p>
            <a:r>
              <a:rPr lang="en-US" dirty="0"/>
              <a:t>Measure 3: Time to Disposition</a:t>
            </a:r>
          </a:p>
        </p:txBody>
      </p:sp>
      <p:sp>
        <p:nvSpPr>
          <p:cNvPr id="4" name="Content Placeholder 2"/>
          <p:cNvSpPr>
            <a:spLocks noGrp="1"/>
          </p:cNvSpPr>
          <p:nvPr>
            <p:ph idx="1"/>
          </p:nvPr>
        </p:nvSpPr>
        <p:spPr>
          <a:xfrm>
            <a:off x="1219200" y="1828800"/>
            <a:ext cx="7620000" cy="4648200"/>
          </a:xfrm>
        </p:spPr>
        <p:txBody>
          <a:bodyPr/>
          <a:lstStyle/>
          <a:p>
            <a:r>
              <a:rPr lang="en-US" dirty="0"/>
              <a:t>The percentage of cases disposed or otherwise resolved within established time frames</a:t>
            </a:r>
          </a:p>
        </p:txBody>
      </p:sp>
      <p:pic>
        <p:nvPicPr>
          <p:cNvPr id="5" name="Picture 4"/>
          <p:cNvPicPr>
            <a:picLocks noChangeAspect="1"/>
          </p:cNvPicPr>
          <p:nvPr/>
        </p:nvPicPr>
        <p:blipFill>
          <a:blip r:embed="rId3"/>
          <a:stretch>
            <a:fillRect/>
          </a:stretch>
        </p:blipFill>
        <p:spPr>
          <a:xfrm>
            <a:off x="914400" y="2895600"/>
            <a:ext cx="7322432" cy="3769353"/>
          </a:xfrm>
          <a:prstGeom prst="rect">
            <a:avLst/>
          </a:prstGeom>
        </p:spPr>
      </p:pic>
    </p:spTree>
    <p:extLst>
      <p:ext uri="{BB962C8B-B14F-4D97-AF65-F5344CB8AC3E}">
        <p14:creationId xmlns:p14="http://schemas.microsoft.com/office/powerpoint/2010/main" val="14902786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 4: Age of Active Pending Caseload</a:t>
            </a:r>
          </a:p>
        </p:txBody>
      </p:sp>
      <p:sp>
        <p:nvSpPr>
          <p:cNvPr id="3" name="Content Placeholder 2"/>
          <p:cNvSpPr>
            <a:spLocks noGrp="1"/>
          </p:cNvSpPr>
          <p:nvPr>
            <p:ph idx="1"/>
          </p:nvPr>
        </p:nvSpPr>
        <p:spPr/>
        <p:txBody>
          <a:bodyPr/>
          <a:lstStyle/>
          <a:p>
            <a:r>
              <a:rPr lang="en-US" dirty="0"/>
              <a:t>The age of the active cases that are pending before the court, measured as the number of days from filing until the time of measurement</a:t>
            </a:r>
          </a:p>
          <a:p>
            <a:pPr marL="0" indent="0">
              <a:buNone/>
            </a:pPr>
            <a:endParaRPr lang="en-US" dirty="0"/>
          </a:p>
        </p:txBody>
      </p:sp>
      <p:pic>
        <p:nvPicPr>
          <p:cNvPr id="4" name="Picture 3"/>
          <p:cNvPicPr>
            <a:picLocks noChangeAspect="1"/>
          </p:cNvPicPr>
          <p:nvPr/>
        </p:nvPicPr>
        <p:blipFill>
          <a:blip r:embed="rId3"/>
          <a:stretch>
            <a:fillRect/>
          </a:stretch>
        </p:blipFill>
        <p:spPr>
          <a:xfrm>
            <a:off x="268810" y="3276600"/>
            <a:ext cx="8719742" cy="3026344"/>
          </a:xfrm>
          <a:prstGeom prst="rect">
            <a:avLst/>
          </a:prstGeom>
        </p:spPr>
      </p:pic>
    </p:spTree>
    <p:extLst>
      <p:ext uri="{BB962C8B-B14F-4D97-AF65-F5344CB8AC3E}">
        <p14:creationId xmlns:p14="http://schemas.microsoft.com/office/powerpoint/2010/main" val="4599250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52400"/>
            <a:ext cx="6172200" cy="1143000"/>
          </a:xfrm>
        </p:spPr>
        <p:txBody>
          <a:bodyPr>
            <a:normAutofit/>
          </a:bodyPr>
          <a:lstStyle/>
          <a:p>
            <a:pPr lvl="0" indent="-342900" algn="ctr">
              <a:spcBef>
                <a:spcPts val="0"/>
              </a:spcBef>
            </a:pPr>
            <a:r>
              <a:rPr lang="en-US" b="1" dirty="0">
                <a:cs typeface="Times New Roman"/>
              </a:rPr>
              <a:t>Learning Objectives</a:t>
            </a:r>
            <a:endParaRPr lang="en-US" sz="3200" dirty="0"/>
          </a:p>
        </p:txBody>
      </p:sp>
      <p:sp>
        <p:nvSpPr>
          <p:cNvPr id="3" name="Content Placeholder 2"/>
          <p:cNvSpPr>
            <a:spLocks noGrp="1"/>
          </p:cNvSpPr>
          <p:nvPr>
            <p:ph idx="1"/>
          </p:nvPr>
        </p:nvSpPr>
        <p:spPr>
          <a:xfrm>
            <a:off x="990600" y="1676400"/>
            <a:ext cx="7696200" cy="4800600"/>
          </a:xfrm>
        </p:spPr>
        <p:txBody>
          <a:bodyPr>
            <a:normAutofit lnSpcReduction="10000"/>
          </a:bodyPr>
          <a:lstStyle/>
          <a:p>
            <a:pPr lvl="0">
              <a:spcBef>
                <a:spcPts val="0"/>
              </a:spcBef>
              <a:buFont typeface="Symbol"/>
              <a:buChar char=""/>
            </a:pPr>
            <a:r>
              <a:rPr lang="en-US" sz="2800" dirty="0"/>
              <a:t>Articulate the basic principles of </a:t>
            </a:r>
            <a:r>
              <a:rPr lang="en-US" sz="2800" dirty="0" err="1"/>
              <a:t>caseflow</a:t>
            </a:r>
            <a:r>
              <a:rPr lang="en-US" sz="2800" dirty="0"/>
              <a:t> management </a:t>
            </a:r>
          </a:p>
          <a:p>
            <a:pPr lvl="0">
              <a:spcBef>
                <a:spcPts val="0"/>
              </a:spcBef>
              <a:buFont typeface="Symbol"/>
              <a:buChar char=""/>
            </a:pPr>
            <a:r>
              <a:rPr lang="en-US" dirty="0"/>
              <a:t>Explain how the purposes of the courts is accomplished through effective </a:t>
            </a:r>
            <a:r>
              <a:rPr lang="en-US" dirty="0" err="1"/>
              <a:t>caseflow</a:t>
            </a:r>
            <a:r>
              <a:rPr lang="en-US" dirty="0"/>
              <a:t> management</a:t>
            </a:r>
          </a:p>
          <a:p>
            <a:pPr lvl="0">
              <a:spcBef>
                <a:spcPts val="0"/>
              </a:spcBef>
              <a:buFont typeface="Symbol"/>
              <a:buChar char=""/>
            </a:pPr>
            <a:r>
              <a:rPr lang="en-US" dirty="0"/>
              <a:t>Discuss the value of various reports and sources of delay relevant to the overall big picture</a:t>
            </a:r>
            <a:endParaRPr lang="en-US" sz="2800" dirty="0"/>
          </a:p>
          <a:p>
            <a:pPr lvl="0">
              <a:spcBef>
                <a:spcPts val="0"/>
              </a:spcBef>
              <a:buFont typeface="Symbol"/>
              <a:buChar char=""/>
            </a:pPr>
            <a:r>
              <a:rPr lang="en-US" dirty="0"/>
              <a:t>Learn about how staff can impact </a:t>
            </a:r>
            <a:r>
              <a:rPr lang="en-US" dirty="0" err="1"/>
              <a:t>caseflow</a:t>
            </a:r>
            <a:r>
              <a:rPr lang="en-US" dirty="0"/>
              <a:t> management</a:t>
            </a:r>
          </a:p>
          <a:p>
            <a:pPr lvl="0">
              <a:spcBef>
                <a:spcPts val="0"/>
              </a:spcBef>
              <a:buFont typeface="Symbol"/>
              <a:buChar char=""/>
            </a:pPr>
            <a:r>
              <a:rPr lang="en-US" sz="2800" dirty="0"/>
              <a:t>Identify tools and resources that can assist with effective case management</a:t>
            </a:r>
          </a:p>
        </p:txBody>
      </p:sp>
    </p:spTree>
    <p:extLst>
      <p:ext uri="{BB962C8B-B14F-4D97-AF65-F5344CB8AC3E}">
        <p14:creationId xmlns:p14="http://schemas.microsoft.com/office/powerpoint/2010/main" val="3957817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5935" y="457200"/>
            <a:ext cx="6477000" cy="609600"/>
          </a:xfrm>
        </p:spPr>
        <p:txBody>
          <a:bodyPr/>
          <a:lstStyle/>
          <a:p>
            <a:r>
              <a:rPr lang="en-US" dirty="0"/>
              <a:t>Measure 5: Trial Date Certainty</a:t>
            </a:r>
          </a:p>
        </p:txBody>
      </p:sp>
      <p:sp>
        <p:nvSpPr>
          <p:cNvPr id="3" name="Content Placeholder 2"/>
          <p:cNvSpPr>
            <a:spLocks noGrp="1"/>
          </p:cNvSpPr>
          <p:nvPr>
            <p:ph idx="1"/>
          </p:nvPr>
        </p:nvSpPr>
        <p:spPr/>
        <p:txBody>
          <a:bodyPr/>
          <a:lstStyle/>
          <a:p>
            <a:r>
              <a:rPr lang="en-US" dirty="0"/>
              <a:t>The number of times cases disposed by trial are scheduled for trial</a:t>
            </a:r>
          </a:p>
          <a:p>
            <a:endParaRPr lang="en-US" dirty="0"/>
          </a:p>
        </p:txBody>
      </p:sp>
      <p:pic>
        <p:nvPicPr>
          <p:cNvPr id="4" name="Picture 3"/>
          <p:cNvPicPr>
            <a:picLocks noChangeAspect="1"/>
          </p:cNvPicPr>
          <p:nvPr/>
        </p:nvPicPr>
        <p:blipFill>
          <a:blip r:embed="rId3"/>
          <a:stretch>
            <a:fillRect/>
          </a:stretch>
        </p:blipFill>
        <p:spPr>
          <a:xfrm>
            <a:off x="334932" y="2971800"/>
            <a:ext cx="8644994" cy="2514600"/>
          </a:xfrm>
          <a:prstGeom prst="rect">
            <a:avLst/>
          </a:prstGeom>
        </p:spPr>
      </p:pic>
    </p:spTree>
    <p:extLst>
      <p:ext uri="{BB962C8B-B14F-4D97-AF65-F5344CB8AC3E}">
        <p14:creationId xmlns:p14="http://schemas.microsoft.com/office/powerpoint/2010/main" val="15410003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457200"/>
            <a:ext cx="5791200" cy="609600"/>
          </a:xfrm>
        </p:spPr>
        <p:txBody>
          <a:bodyPr/>
          <a:lstStyle/>
          <a:p>
            <a:pPr algn="ctr"/>
            <a:r>
              <a:rPr lang="en-US" b="1" dirty="0"/>
              <a:t>Tools and Resources</a:t>
            </a:r>
          </a:p>
        </p:txBody>
      </p:sp>
      <p:sp>
        <p:nvSpPr>
          <p:cNvPr id="3" name="Content Placeholder 2"/>
          <p:cNvSpPr>
            <a:spLocks noGrp="1"/>
          </p:cNvSpPr>
          <p:nvPr>
            <p:ph idx="1"/>
          </p:nvPr>
        </p:nvSpPr>
        <p:spPr/>
        <p:txBody>
          <a:bodyPr>
            <a:normAutofit/>
          </a:bodyPr>
          <a:lstStyle/>
          <a:p>
            <a:r>
              <a:rPr lang="en-US" dirty="0"/>
              <a:t>Brochures or pamphlets</a:t>
            </a:r>
          </a:p>
          <a:p>
            <a:r>
              <a:rPr lang="en-US" dirty="0"/>
              <a:t>AZCourtHelp.org</a:t>
            </a:r>
          </a:p>
          <a:p>
            <a:r>
              <a:rPr lang="en-US" dirty="0"/>
              <a:t>Online forms</a:t>
            </a:r>
          </a:p>
          <a:p>
            <a:r>
              <a:rPr lang="en-US" dirty="0"/>
              <a:t>Use of status conferences</a:t>
            </a:r>
          </a:p>
          <a:p>
            <a:r>
              <a:rPr lang="en-US" dirty="0"/>
              <a:t>Accuracy of cases (Quality Assurance)</a:t>
            </a:r>
          </a:p>
          <a:p>
            <a:r>
              <a:rPr lang="en-US" dirty="0"/>
              <a:t>National Center for State Courts</a:t>
            </a:r>
          </a:p>
          <a:p>
            <a:r>
              <a:rPr lang="en-US" dirty="0"/>
              <a:t>Court Websites</a:t>
            </a:r>
          </a:p>
        </p:txBody>
      </p:sp>
    </p:spTree>
    <p:extLst>
      <p:ext uri="{BB962C8B-B14F-4D97-AF65-F5344CB8AC3E}">
        <p14:creationId xmlns:p14="http://schemas.microsoft.com/office/powerpoint/2010/main" val="16348859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8611" y="381000"/>
            <a:ext cx="6934200" cy="609600"/>
          </a:xfrm>
        </p:spPr>
        <p:txBody>
          <a:bodyPr/>
          <a:lstStyle/>
          <a:p>
            <a:pPr algn="ctr"/>
            <a:r>
              <a:rPr lang="en-US" b="1" dirty="0"/>
              <a:t>Successful </a:t>
            </a:r>
            <a:r>
              <a:rPr lang="en-US" b="1" dirty="0" err="1"/>
              <a:t>Caseflow</a:t>
            </a:r>
            <a:r>
              <a:rPr lang="en-US" b="1" dirty="0"/>
              <a:t> Management</a:t>
            </a:r>
          </a:p>
        </p:txBody>
      </p:sp>
      <p:sp>
        <p:nvSpPr>
          <p:cNvPr id="3" name="Content Placeholder 2"/>
          <p:cNvSpPr>
            <a:spLocks noGrp="1"/>
          </p:cNvSpPr>
          <p:nvPr>
            <p:ph idx="1"/>
          </p:nvPr>
        </p:nvSpPr>
        <p:spPr/>
        <p:txBody>
          <a:bodyPr>
            <a:normAutofit lnSpcReduction="10000"/>
          </a:bodyPr>
          <a:lstStyle/>
          <a:p>
            <a:r>
              <a:rPr lang="en-US" dirty="0"/>
              <a:t>Proactively monitor the movement of cases through regular reports (</a:t>
            </a:r>
            <a:r>
              <a:rPr lang="en-US" dirty="0" err="1"/>
              <a:t>CourTools</a:t>
            </a:r>
            <a:r>
              <a:rPr lang="en-US" dirty="0"/>
              <a:t>)</a:t>
            </a:r>
          </a:p>
          <a:p>
            <a:r>
              <a:rPr lang="en-US" dirty="0"/>
              <a:t>Collaborate with criminal justice partners </a:t>
            </a:r>
          </a:p>
          <a:p>
            <a:r>
              <a:rPr lang="en-US" dirty="0"/>
              <a:t>Teamwork</a:t>
            </a:r>
          </a:p>
          <a:p>
            <a:r>
              <a:rPr lang="en-US" dirty="0"/>
              <a:t>Develop a plan</a:t>
            </a:r>
          </a:p>
          <a:p>
            <a:r>
              <a:rPr lang="en-US" dirty="0"/>
              <a:t>Set performance measures and targets</a:t>
            </a:r>
          </a:p>
          <a:p>
            <a:r>
              <a:rPr lang="en-US" dirty="0"/>
              <a:t>Resistance to change is hard</a:t>
            </a:r>
          </a:p>
          <a:p>
            <a:pPr lvl="1"/>
            <a:r>
              <a:rPr lang="en-US" dirty="0"/>
              <a:t>Begin with pilot project</a:t>
            </a:r>
          </a:p>
          <a:p>
            <a:pPr lvl="1"/>
            <a:r>
              <a:rPr lang="en-US" dirty="0"/>
              <a:t>Show success</a:t>
            </a:r>
          </a:p>
          <a:p>
            <a:pPr lvl="1"/>
            <a:r>
              <a:rPr lang="en-US" dirty="0"/>
              <a:t>Have a cheerleader</a:t>
            </a:r>
          </a:p>
        </p:txBody>
      </p:sp>
    </p:spTree>
    <p:extLst>
      <p:ext uri="{BB962C8B-B14F-4D97-AF65-F5344CB8AC3E}">
        <p14:creationId xmlns:p14="http://schemas.microsoft.com/office/powerpoint/2010/main" val="6076092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381000"/>
            <a:ext cx="7086600" cy="609600"/>
          </a:xfrm>
        </p:spPr>
        <p:txBody>
          <a:bodyPr/>
          <a:lstStyle/>
          <a:p>
            <a:r>
              <a:rPr lang="en-US" b="1" dirty="0"/>
              <a:t>Successful </a:t>
            </a:r>
            <a:r>
              <a:rPr lang="en-US" b="1" dirty="0" err="1"/>
              <a:t>Caseflow</a:t>
            </a:r>
            <a:r>
              <a:rPr lang="en-US" b="1" dirty="0"/>
              <a:t> Management</a:t>
            </a:r>
          </a:p>
        </p:txBody>
      </p:sp>
      <p:sp>
        <p:nvSpPr>
          <p:cNvPr id="3" name="Content Placeholder 2"/>
          <p:cNvSpPr>
            <a:spLocks noGrp="1"/>
          </p:cNvSpPr>
          <p:nvPr>
            <p:ph idx="1"/>
          </p:nvPr>
        </p:nvSpPr>
        <p:spPr/>
        <p:txBody>
          <a:bodyPr/>
          <a:lstStyle/>
          <a:p>
            <a:r>
              <a:rPr lang="en-US" dirty="0"/>
              <a:t>Set meaningful events and deadlines</a:t>
            </a:r>
          </a:p>
          <a:p>
            <a:r>
              <a:rPr lang="en-US" dirty="0"/>
              <a:t>Credible trial dates</a:t>
            </a:r>
          </a:p>
          <a:p>
            <a:r>
              <a:rPr lang="en-US" dirty="0"/>
              <a:t>Differentiated case management</a:t>
            </a:r>
          </a:p>
          <a:p>
            <a:r>
              <a:rPr lang="en-US" dirty="0"/>
              <a:t>Meaningful pretrial events </a:t>
            </a:r>
          </a:p>
          <a:p>
            <a:r>
              <a:rPr lang="en-US" dirty="0"/>
              <a:t>Limit continuances</a:t>
            </a:r>
          </a:p>
          <a:p>
            <a:r>
              <a:rPr lang="en-US" dirty="0"/>
              <a:t>Calendaring and docketing</a:t>
            </a:r>
          </a:p>
        </p:txBody>
      </p:sp>
    </p:spTree>
    <p:extLst>
      <p:ext uri="{BB962C8B-B14F-4D97-AF65-F5344CB8AC3E}">
        <p14:creationId xmlns:p14="http://schemas.microsoft.com/office/powerpoint/2010/main" val="29871391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How Staff Can Help</a:t>
            </a:r>
          </a:p>
        </p:txBody>
      </p:sp>
      <p:sp>
        <p:nvSpPr>
          <p:cNvPr id="3" name="Content Placeholder 2"/>
          <p:cNvSpPr>
            <a:spLocks noGrp="1"/>
          </p:cNvSpPr>
          <p:nvPr>
            <p:ph idx="1"/>
          </p:nvPr>
        </p:nvSpPr>
        <p:spPr/>
        <p:txBody>
          <a:bodyPr/>
          <a:lstStyle/>
          <a:p>
            <a:r>
              <a:rPr lang="en-US" dirty="0"/>
              <a:t>Event Codes and Docketing</a:t>
            </a:r>
          </a:p>
          <a:p>
            <a:r>
              <a:rPr lang="en-US" dirty="0"/>
              <a:t>Ensuring there is a next court date</a:t>
            </a:r>
          </a:p>
          <a:p>
            <a:r>
              <a:rPr lang="en-US" dirty="0"/>
              <a:t>Providing information to Judge</a:t>
            </a:r>
          </a:p>
          <a:p>
            <a:r>
              <a:rPr lang="en-US" dirty="0"/>
              <a:t>Quality of Data</a:t>
            </a:r>
          </a:p>
          <a:p>
            <a:r>
              <a:rPr lang="en-US" dirty="0"/>
              <a:t>Timely and accurate data</a:t>
            </a:r>
          </a:p>
          <a:p>
            <a:r>
              <a:rPr lang="en-US" dirty="0"/>
              <a:t>Regular review of case files</a:t>
            </a:r>
          </a:p>
        </p:txBody>
      </p:sp>
    </p:spTree>
    <p:extLst>
      <p:ext uri="{BB962C8B-B14F-4D97-AF65-F5344CB8AC3E}">
        <p14:creationId xmlns:p14="http://schemas.microsoft.com/office/powerpoint/2010/main" val="28123964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91556" y="1783799"/>
            <a:ext cx="5865285" cy="1530074"/>
          </a:xfrm>
          <a:prstGeom prst="rect">
            <a:avLst/>
          </a:prstGeom>
        </p:spPr>
      </p:pic>
      <p:pic>
        <p:nvPicPr>
          <p:cNvPr id="6" name="Picture 5"/>
          <p:cNvPicPr>
            <a:picLocks noChangeAspect="1"/>
          </p:cNvPicPr>
          <p:nvPr/>
        </p:nvPicPr>
        <p:blipFill>
          <a:blip r:embed="rId4"/>
          <a:stretch>
            <a:fillRect/>
          </a:stretch>
        </p:blipFill>
        <p:spPr>
          <a:xfrm>
            <a:off x="2166954" y="5726680"/>
            <a:ext cx="4987137" cy="705561"/>
          </a:xfrm>
          <a:prstGeom prst="rect">
            <a:avLst/>
          </a:prstGeom>
        </p:spPr>
      </p:pic>
      <p:pic>
        <p:nvPicPr>
          <p:cNvPr id="8" name="Picture 7"/>
          <p:cNvPicPr>
            <a:picLocks noChangeAspect="1"/>
          </p:cNvPicPr>
          <p:nvPr/>
        </p:nvPicPr>
        <p:blipFill>
          <a:blip r:embed="rId5"/>
          <a:stretch>
            <a:fillRect/>
          </a:stretch>
        </p:blipFill>
        <p:spPr>
          <a:xfrm>
            <a:off x="187202" y="3734357"/>
            <a:ext cx="5612757" cy="1558693"/>
          </a:xfrm>
          <a:prstGeom prst="rect">
            <a:avLst/>
          </a:prstGeom>
        </p:spPr>
      </p:pic>
      <p:pic>
        <p:nvPicPr>
          <p:cNvPr id="4" name="Content Placeholder 3"/>
          <p:cNvPicPr>
            <a:picLocks noGrp="1" noChangeAspect="1"/>
          </p:cNvPicPr>
          <p:nvPr>
            <p:ph idx="1"/>
          </p:nvPr>
        </p:nvPicPr>
        <p:blipFill>
          <a:blip r:embed="rId6"/>
          <a:stretch>
            <a:fillRect/>
          </a:stretch>
        </p:blipFill>
        <p:spPr>
          <a:xfrm>
            <a:off x="4038600" y="2611259"/>
            <a:ext cx="4724400" cy="1113160"/>
          </a:xfrm>
          <a:prstGeom prst="rect">
            <a:avLst/>
          </a:prstGeom>
        </p:spPr>
      </p:pic>
      <p:pic>
        <p:nvPicPr>
          <p:cNvPr id="7" name="Content Placeholder 3"/>
          <p:cNvPicPr>
            <a:picLocks noChangeAspect="1"/>
          </p:cNvPicPr>
          <p:nvPr/>
        </p:nvPicPr>
        <p:blipFill>
          <a:blip r:embed="rId7"/>
          <a:stretch>
            <a:fillRect/>
          </a:stretch>
        </p:blipFill>
        <p:spPr>
          <a:xfrm>
            <a:off x="4343400" y="4455975"/>
            <a:ext cx="4503094" cy="1086150"/>
          </a:xfrm>
          <a:prstGeom prst="rect">
            <a:avLst/>
          </a:prstGeom>
        </p:spPr>
      </p:pic>
    </p:spTree>
    <p:extLst>
      <p:ext uri="{BB962C8B-B14F-4D97-AF65-F5344CB8AC3E}">
        <p14:creationId xmlns:p14="http://schemas.microsoft.com/office/powerpoint/2010/main" val="11635011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Questions</a:t>
            </a:r>
          </a:p>
        </p:txBody>
      </p:sp>
      <p:pic>
        <p:nvPicPr>
          <p:cNvPr id="3074" name="Picture 2" descr="Image result for questions"/>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19200" y="1981200"/>
            <a:ext cx="6934200" cy="38973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1631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457200"/>
            <a:ext cx="7162800" cy="609600"/>
          </a:xfrm>
        </p:spPr>
        <p:txBody>
          <a:bodyPr/>
          <a:lstStyle/>
          <a:p>
            <a:pPr algn="ctr"/>
            <a:r>
              <a:rPr lang="en-US" sz="3800" b="1" dirty="0"/>
              <a:t>What is </a:t>
            </a:r>
            <a:r>
              <a:rPr lang="en-US" sz="3800" b="1" dirty="0" err="1"/>
              <a:t>Caseflow</a:t>
            </a:r>
            <a:r>
              <a:rPr lang="en-US" sz="3800" b="1" dirty="0"/>
              <a:t> Management?</a:t>
            </a:r>
          </a:p>
        </p:txBody>
      </p:sp>
      <p:sp>
        <p:nvSpPr>
          <p:cNvPr id="3" name="Content Placeholder 2"/>
          <p:cNvSpPr>
            <a:spLocks noGrp="1"/>
          </p:cNvSpPr>
          <p:nvPr>
            <p:ph idx="1"/>
          </p:nvPr>
        </p:nvSpPr>
        <p:spPr/>
        <p:txBody>
          <a:bodyPr>
            <a:normAutofit/>
          </a:bodyPr>
          <a:lstStyle/>
          <a:p>
            <a:pPr>
              <a:buFont typeface="Arial" panose="020B0604020202020204" pitchFamily="34" charset="0"/>
              <a:buChar char="•"/>
            </a:pPr>
            <a:r>
              <a:rPr lang="en-US" dirty="0"/>
              <a:t>The coordination of court processes and resources so that court cases progress in a timely fashion from filing to disposition</a:t>
            </a:r>
          </a:p>
          <a:p>
            <a:pPr marL="0" indent="0">
              <a:buNone/>
            </a:pPr>
            <a:endParaRPr lang="en-US" dirty="0"/>
          </a:p>
          <a:p>
            <a:pPr>
              <a:buFont typeface="Arial" panose="020B0604020202020204" pitchFamily="34" charset="0"/>
              <a:buChar char="•"/>
            </a:pPr>
            <a:endParaRPr lang="en-US" dirty="0"/>
          </a:p>
        </p:txBody>
      </p:sp>
      <p:pic>
        <p:nvPicPr>
          <p:cNvPr id="4" name="Picture 6" descr="Image result for caseflow managem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4267200"/>
            <a:ext cx="6762750" cy="142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8930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457200"/>
            <a:ext cx="6781800" cy="609600"/>
          </a:xfrm>
        </p:spPr>
        <p:txBody>
          <a:bodyPr/>
          <a:lstStyle/>
          <a:p>
            <a:pPr algn="ctr"/>
            <a:r>
              <a:rPr lang="en-US" b="1" dirty="0"/>
              <a:t>History of </a:t>
            </a:r>
            <a:r>
              <a:rPr lang="en-US" b="1" dirty="0" err="1"/>
              <a:t>Caseflow</a:t>
            </a:r>
            <a:r>
              <a:rPr lang="en-US" b="1" dirty="0"/>
              <a:t> Management</a:t>
            </a:r>
          </a:p>
        </p:txBody>
      </p:sp>
      <p:sp>
        <p:nvSpPr>
          <p:cNvPr id="3" name="Content Placeholder 2"/>
          <p:cNvSpPr>
            <a:spLocks noGrp="1"/>
          </p:cNvSpPr>
          <p:nvPr>
            <p:ph idx="1"/>
          </p:nvPr>
        </p:nvSpPr>
        <p:spPr>
          <a:xfrm>
            <a:off x="1371600" y="1828800"/>
            <a:ext cx="7467600" cy="4648200"/>
          </a:xfrm>
        </p:spPr>
        <p:txBody>
          <a:bodyPr>
            <a:normAutofit/>
          </a:bodyPr>
          <a:lstStyle/>
          <a:p>
            <a:pPr>
              <a:buFont typeface="Arial" panose="020B0604020202020204" pitchFamily="34" charset="0"/>
              <a:buChar char="•"/>
            </a:pPr>
            <a:r>
              <a:rPr lang="en-US" dirty="0">
                <a:latin typeface="Verdana" panose="020B0604030504040204" pitchFamily="34" charset="0"/>
                <a:ea typeface="Verdana" panose="020B0604030504040204" pitchFamily="34" charset="0"/>
                <a:cs typeface="Verdana" panose="020B0604030504040204" pitchFamily="34" charset="0"/>
              </a:rPr>
              <a:t>1980s- efforts to address court delays: time standards by COSCA and ABA. </a:t>
            </a:r>
          </a:p>
          <a:p>
            <a:pPr>
              <a:buFont typeface="Arial" panose="020B0604020202020204" pitchFamily="34" charset="0"/>
              <a:buChar char="•"/>
            </a:pPr>
            <a:r>
              <a:rPr lang="en-US" dirty="0">
                <a:latin typeface="Verdana" panose="020B0604030504040204" pitchFamily="34" charset="0"/>
                <a:ea typeface="Verdana" panose="020B0604030504040204" pitchFamily="34" charset="0"/>
                <a:cs typeface="Verdana" panose="020B0604030504040204" pitchFamily="34" charset="0"/>
              </a:rPr>
              <a:t>2008: Arizona adopted DUI Time Standards</a:t>
            </a:r>
          </a:p>
          <a:p>
            <a:pPr>
              <a:buFont typeface="Arial" panose="020B0604020202020204" pitchFamily="34" charset="0"/>
              <a:buChar char="•"/>
            </a:pPr>
            <a:r>
              <a:rPr lang="en-US" dirty="0">
                <a:latin typeface="Verdana" panose="020B0604030504040204" pitchFamily="34" charset="0"/>
                <a:ea typeface="Verdana" panose="020B0604030504040204" pitchFamily="34" charset="0"/>
                <a:cs typeface="Verdana" panose="020B0604030504040204" pitchFamily="34" charset="0"/>
              </a:rPr>
              <a:t>2012-2016: Arizona Committee and Time Standards were adopted</a:t>
            </a:r>
          </a:p>
          <a:p>
            <a:pPr>
              <a:buFont typeface="Arial" panose="020B0604020202020204" pitchFamily="34" charset="0"/>
              <a:buChar char="•"/>
            </a:pPr>
            <a:endParaRPr lang="en-US" dirty="0">
              <a:latin typeface="Verdana" panose="020B0604030504040204" pitchFamily="34" charset="0"/>
              <a:ea typeface="Verdana" panose="020B0604030504040204" pitchFamily="34" charset="0"/>
              <a:cs typeface="Verdana" panose="020B0604030504040204" pitchFamily="34" charset="0"/>
            </a:endParaRPr>
          </a:p>
        </p:txBody>
      </p:sp>
      <p:pic>
        <p:nvPicPr>
          <p:cNvPr id="5" name="Picture 4" descr="Image result for caseflow management of court cases with staf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 y="5029200"/>
            <a:ext cx="2057400" cy="16459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6268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381000"/>
            <a:ext cx="5791200" cy="762000"/>
          </a:xfrm>
        </p:spPr>
        <p:txBody>
          <a:bodyPr/>
          <a:lstStyle/>
          <a:p>
            <a:pPr algn="ctr"/>
            <a:r>
              <a:rPr lang="en-US" b="1" dirty="0"/>
              <a:t>Stakeholders</a:t>
            </a:r>
          </a:p>
        </p:txBody>
      </p:sp>
      <p:sp>
        <p:nvSpPr>
          <p:cNvPr id="3" name="Content Placeholder 2"/>
          <p:cNvSpPr>
            <a:spLocks noGrp="1"/>
          </p:cNvSpPr>
          <p:nvPr>
            <p:ph idx="1"/>
          </p:nvPr>
        </p:nvSpPr>
        <p:spPr/>
        <p:txBody>
          <a:bodyPr>
            <a:normAutofit/>
          </a:bodyPr>
          <a:lstStyle/>
          <a:p>
            <a:r>
              <a:rPr lang="en-US" dirty="0"/>
              <a:t>Individuals or groups that are likely to affect or be affected by an action or policy</a:t>
            </a:r>
          </a:p>
          <a:p>
            <a:pPr lvl="1"/>
            <a:r>
              <a:rPr lang="en-US" dirty="0"/>
              <a:t>Which stakeholder groups does the court have control?</a:t>
            </a:r>
          </a:p>
          <a:p>
            <a:pPr lvl="1"/>
            <a:r>
              <a:rPr lang="en-US" dirty="0"/>
              <a:t>Which stakeholder groups act independently of the court?</a:t>
            </a:r>
          </a:p>
          <a:p>
            <a:pPr lvl="1"/>
            <a:r>
              <a:rPr lang="en-US" dirty="0"/>
              <a:t>How does court leadership affect the ability to minimize negative impact of stakeholder groups on court processes?</a:t>
            </a:r>
          </a:p>
          <a:p>
            <a:endParaRPr lang="en-US" dirty="0"/>
          </a:p>
        </p:txBody>
      </p:sp>
      <p:pic>
        <p:nvPicPr>
          <p:cNvPr id="1026" name="Picture 2" descr="Image result for stakeholder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81800" y="3733800"/>
            <a:ext cx="2133600" cy="10532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57480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Court Culture</a:t>
            </a:r>
          </a:p>
        </p:txBody>
      </p:sp>
      <p:sp>
        <p:nvSpPr>
          <p:cNvPr id="3" name="Content Placeholder 2"/>
          <p:cNvSpPr>
            <a:spLocks noGrp="1"/>
          </p:cNvSpPr>
          <p:nvPr>
            <p:ph idx="1"/>
          </p:nvPr>
        </p:nvSpPr>
        <p:spPr/>
        <p:txBody>
          <a:bodyPr/>
          <a:lstStyle/>
          <a:p>
            <a:r>
              <a:rPr lang="en-US" dirty="0"/>
              <a:t>What impacts Culture?</a:t>
            </a:r>
          </a:p>
          <a:p>
            <a:r>
              <a:rPr lang="en-US" dirty="0"/>
              <a:t>How is the court culture affected by its leaders and judges?</a:t>
            </a:r>
          </a:p>
          <a:p>
            <a:r>
              <a:rPr lang="en-US" dirty="0"/>
              <a:t>What is the impact of individuals’ philosophies, values and beliefs when they are in leadership roles?</a:t>
            </a:r>
          </a:p>
          <a:p>
            <a:r>
              <a:rPr lang="en-US" dirty="0"/>
              <a:t>How does court culture relate to </a:t>
            </a:r>
            <a:r>
              <a:rPr lang="en-US" dirty="0" err="1"/>
              <a:t>caseflow</a:t>
            </a:r>
            <a:r>
              <a:rPr lang="en-US" dirty="0"/>
              <a:t> management?</a:t>
            </a:r>
          </a:p>
        </p:txBody>
      </p:sp>
    </p:spTree>
    <p:extLst>
      <p:ext uri="{BB962C8B-B14F-4D97-AF65-F5344CB8AC3E}">
        <p14:creationId xmlns:p14="http://schemas.microsoft.com/office/powerpoint/2010/main" val="12945843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Time Standards</a:t>
            </a:r>
          </a:p>
        </p:txBody>
      </p:sp>
      <p:sp>
        <p:nvSpPr>
          <p:cNvPr id="3" name="Content Placeholder 2"/>
          <p:cNvSpPr>
            <a:spLocks noGrp="1"/>
          </p:cNvSpPr>
          <p:nvPr>
            <p:ph idx="1"/>
          </p:nvPr>
        </p:nvSpPr>
        <p:spPr>
          <a:xfrm>
            <a:off x="1371600" y="1676400"/>
            <a:ext cx="7315200" cy="5181600"/>
          </a:xfrm>
        </p:spPr>
        <p:txBody>
          <a:bodyPr>
            <a:normAutofit fontScale="77500" lnSpcReduction="20000"/>
          </a:bodyPr>
          <a:lstStyle/>
          <a:p>
            <a:r>
              <a:rPr lang="en-US" dirty="0">
                <a:hlinkClick r:id="rId3"/>
              </a:rPr>
              <a:t>http://www.azcourts.gov/cscommittees/Committee-on-Arizona-Case-Processing-Standards</a:t>
            </a:r>
            <a:r>
              <a:rPr lang="en-US" dirty="0"/>
              <a:t> </a:t>
            </a:r>
          </a:p>
          <a:p>
            <a:r>
              <a:rPr lang="en-US" sz="3100" dirty="0"/>
              <a:t>Civil Cases- Superior and Justice Court</a:t>
            </a:r>
          </a:p>
          <a:p>
            <a:r>
              <a:rPr lang="en-US" sz="3100" dirty="0"/>
              <a:t>Felony Cases</a:t>
            </a:r>
          </a:p>
          <a:p>
            <a:r>
              <a:rPr lang="en-US" sz="3100" dirty="0"/>
              <a:t>Family</a:t>
            </a:r>
          </a:p>
          <a:p>
            <a:r>
              <a:rPr lang="en-US" sz="3100" dirty="0"/>
              <a:t>Probate</a:t>
            </a:r>
          </a:p>
          <a:p>
            <a:r>
              <a:rPr lang="en-US" sz="3100" dirty="0"/>
              <a:t>Dependency</a:t>
            </a:r>
          </a:p>
          <a:p>
            <a:r>
              <a:rPr lang="en-US" sz="3100" dirty="0"/>
              <a:t>Delinquency</a:t>
            </a:r>
          </a:p>
          <a:p>
            <a:r>
              <a:rPr lang="en-US" sz="3100" dirty="0"/>
              <a:t>Misdemeanor DUI</a:t>
            </a:r>
          </a:p>
          <a:p>
            <a:r>
              <a:rPr lang="en-US" sz="3100" dirty="0"/>
              <a:t>Misdemeanors</a:t>
            </a:r>
          </a:p>
          <a:p>
            <a:r>
              <a:rPr lang="en-US" sz="3100" dirty="0"/>
              <a:t>Civil Traffic</a:t>
            </a:r>
          </a:p>
          <a:p>
            <a:r>
              <a:rPr lang="en-US" sz="3100" dirty="0"/>
              <a:t>Evictions</a:t>
            </a:r>
          </a:p>
          <a:p>
            <a:r>
              <a:rPr lang="en-US" sz="3100" dirty="0"/>
              <a:t>Civil Local Ordinances</a:t>
            </a:r>
          </a:p>
          <a:p>
            <a:r>
              <a:rPr lang="en-US" sz="3100" dirty="0"/>
              <a:t>Small Claims</a:t>
            </a:r>
          </a:p>
        </p:txBody>
      </p:sp>
      <p:pic>
        <p:nvPicPr>
          <p:cNvPr id="4" name="Picture 2"/>
          <p:cNvPicPr>
            <a:picLocks noChangeAspect="1" noChangeArrowheads="1"/>
          </p:cNvPicPr>
          <p:nvPr/>
        </p:nvPicPr>
        <p:blipFill>
          <a:blip r:embed="rId4" cstate="print"/>
          <a:stretch>
            <a:fillRect/>
          </a:stretch>
        </p:blipFill>
        <p:spPr bwMode="auto">
          <a:xfrm>
            <a:off x="6934200" y="4263934"/>
            <a:ext cx="1592781" cy="2243546"/>
          </a:xfrm>
          <a:prstGeom prst="rect">
            <a:avLst/>
          </a:prstGeom>
          <a:noFill/>
          <a:ln w="9525">
            <a:noFill/>
            <a:miter lim="800000"/>
            <a:headEnd/>
            <a:tailEnd/>
          </a:ln>
        </p:spPr>
      </p:pic>
    </p:spTree>
    <p:extLst>
      <p:ext uri="{BB962C8B-B14F-4D97-AF65-F5344CB8AC3E}">
        <p14:creationId xmlns:p14="http://schemas.microsoft.com/office/powerpoint/2010/main" val="6672939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304800"/>
            <a:ext cx="6477000" cy="914400"/>
          </a:xfrm>
        </p:spPr>
        <p:txBody>
          <a:bodyPr/>
          <a:lstStyle/>
          <a:p>
            <a:pPr algn="ctr"/>
            <a:r>
              <a:rPr lang="en-US" sz="3200" b="1" dirty="0"/>
              <a:t>Civil Traffic</a:t>
            </a:r>
            <a:br>
              <a:rPr lang="en-US" sz="2800" b="1" dirty="0"/>
            </a:br>
            <a:r>
              <a:rPr lang="en-US" sz="2600" b="1" dirty="0"/>
              <a:t>80% within 60 days - 98% within 90 days</a:t>
            </a:r>
          </a:p>
        </p:txBody>
      </p:sp>
      <p:sp>
        <p:nvSpPr>
          <p:cNvPr id="5" name="Content Placeholder 4">
            <a:extLst>
              <a:ext uri="{FF2B5EF4-FFF2-40B4-BE49-F238E27FC236}">
                <a16:creationId xmlns:a16="http://schemas.microsoft.com/office/drawing/2014/main" id="{3636EF63-C3FA-43B6-867F-38C12F457CFE}"/>
              </a:ext>
            </a:extLst>
          </p:cNvPr>
          <p:cNvSpPr>
            <a:spLocks noGrp="1"/>
          </p:cNvSpPr>
          <p:nvPr>
            <p:ph idx="1"/>
          </p:nvPr>
        </p:nvSpPr>
        <p:spPr/>
        <p:txBody>
          <a:bodyPr/>
          <a:lstStyle/>
          <a:p>
            <a:r>
              <a:rPr lang="en-US" dirty="0"/>
              <a:t>Add in your court’s time standard information here</a:t>
            </a:r>
          </a:p>
        </p:txBody>
      </p:sp>
    </p:spTree>
    <p:extLst>
      <p:ext uri="{BB962C8B-B14F-4D97-AF65-F5344CB8AC3E}">
        <p14:creationId xmlns:p14="http://schemas.microsoft.com/office/powerpoint/2010/main" val="5934082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304800"/>
            <a:ext cx="7620000" cy="1143000"/>
          </a:xfrm>
        </p:spPr>
        <p:txBody>
          <a:bodyPr/>
          <a:lstStyle/>
          <a:p>
            <a:pPr algn="ctr"/>
            <a:r>
              <a:rPr lang="en-US" sz="3000" b="1" dirty="0"/>
              <a:t>Misdemeanor (non-dui)</a:t>
            </a:r>
            <a:br>
              <a:rPr lang="en-US" sz="2600" b="1" dirty="0"/>
            </a:br>
            <a:r>
              <a:rPr lang="en-US" sz="2400" b="1" dirty="0"/>
              <a:t>75% within 60 days - 90% within 90 days  </a:t>
            </a:r>
            <a:br>
              <a:rPr lang="en-US" sz="2400" b="1" dirty="0"/>
            </a:br>
            <a:r>
              <a:rPr lang="en-US" sz="2400" b="1" dirty="0"/>
              <a:t>98% within 180 days</a:t>
            </a:r>
          </a:p>
        </p:txBody>
      </p:sp>
      <p:sp>
        <p:nvSpPr>
          <p:cNvPr id="5" name="Content Placeholder 4">
            <a:extLst>
              <a:ext uri="{FF2B5EF4-FFF2-40B4-BE49-F238E27FC236}">
                <a16:creationId xmlns:a16="http://schemas.microsoft.com/office/drawing/2014/main" id="{4FC81FFD-3E04-420A-9E0C-B3AF133A97BF}"/>
              </a:ext>
            </a:extLst>
          </p:cNvPr>
          <p:cNvSpPr>
            <a:spLocks noGrp="1"/>
          </p:cNvSpPr>
          <p:nvPr>
            <p:ph idx="1"/>
          </p:nvPr>
        </p:nvSpPr>
        <p:spPr/>
        <p:txBody>
          <a:bodyPr/>
          <a:lstStyle/>
          <a:p>
            <a:r>
              <a:rPr lang="en-US" dirty="0"/>
              <a:t>Add in your court’s time standards information here</a:t>
            </a:r>
          </a:p>
        </p:txBody>
      </p:sp>
    </p:spTree>
    <p:extLst>
      <p:ext uri="{BB962C8B-B14F-4D97-AF65-F5344CB8AC3E}">
        <p14:creationId xmlns:p14="http://schemas.microsoft.com/office/powerpoint/2010/main" val="12310628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1228</TotalTime>
  <Words>2714</Words>
  <Application>Microsoft Office PowerPoint</Application>
  <PresentationFormat>On-screen Show (4:3)</PresentationFormat>
  <Paragraphs>312</Paragraphs>
  <Slides>26</Slides>
  <Notes>26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26</vt:i4>
      </vt:variant>
    </vt:vector>
  </HeadingPairs>
  <TitlesOfParts>
    <vt:vector size="35" baseType="lpstr">
      <vt:lpstr>Arial</vt:lpstr>
      <vt:lpstr>Calibri</vt:lpstr>
      <vt:lpstr>Franklin Gothic Book</vt:lpstr>
      <vt:lpstr>Franklin Gothic Medium</vt:lpstr>
      <vt:lpstr>Symbol</vt:lpstr>
      <vt:lpstr>Times New Roman</vt:lpstr>
      <vt:lpstr>Verdana</vt:lpstr>
      <vt:lpstr>Wingdings</vt:lpstr>
      <vt:lpstr>Office Theme</vt:lpstr>
      <vt:lpstr>Justice Delayed is Justice Denied (William Gladstone)</vt:lpstr>
      <vt:lpstr>Learning Objectives</vt:lpstr>
      <vt:lpstr>What is Caseflow Management?</vt:lpstr>
      <vt:lpstr>History of Caseflow Management</vt:lpstr>
      <vt:lpstr>Stakeholders</vt:lpstr>
      <vt:lpstr>Court Culture</vt:lpstr>
      <vt:lpstr>Time Standards</vt:lpstr>
      <vt:lpstr>Civil Traffic 80% within 60 days - 98% within 90 days</vt:lpstr>
      <vt:lpstr>Misdemeanor (non-dui) 75% within 60 days - 90% within 90 days   98% within 180 days</vt:lpstr>
      <vt:lpstr>Misdemeanor DUI 85% within 120 days - 93% within 180 days</vt:lpstr>
      <vt:lpstr>Justice Court Civil 75% within 180 days - 90% within 270 days  98% within 365 days</vt:lpstr>
      <vt:lpstr>How to Expand Your Trial Calendar</vt:lpstr>
      <vt:lpstr>Example</vt:lpstr>
      <vt:lpstr>The Bell Curve</vt:lpstr>
      <vt:lpstr>Why we need effective caseflow management</vt:lpstr>
      <vt:lpstr>CourTools</vt:lpstr>
      <vt:lpstr>Measure 2: Clearance Rate</vt:lpstr>
      <vt:lpstr>Measure 3: Time to Disposition</vt:lpstr>
      <vt:lpstr>Measure 4: Age of Active Pending Caseload</vt:lpstr>
      <vt:lpstr>Measure 5: Trial Date Certainty</vt:lpstr>
      <vt:lpstr>Tools and Resources</vt:lpstr>
      <vt:lpstr>Successful Caseflow Management</vt:lpstr>
      <vt:lpstr>Successful Caseflow Management</vt:lpstr>
      <vt:lpstr>How Staff Can Help</vt:lpstr>
      <vt:lpstr>PowerPoint Presentation</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James W. Atwood Jr.</dc:creator>
  <cp:lastModifiedBy>Yates, Sharon</cp:lastModifiedBy>
  <cp:revision>77</cp:revision>
  <cp:lastPrinted>2017-06-09T21:38:18Z</cp:lastPrinted>
  <dcterms:created xsi:type="dcterms:W3CDTF">2010-09-09T04:13:20Z</dcterms:created>
  <dcterms:modified xsi:type="dcterms:W3CDTF">2018-04-10T21:55:39Z</dcterms:modified>
</cp:coreProperties>
</file>